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9"/>
  </p:notesMasterIdLst>
  <p:sldIdLst>
    <p:sldId id="485" r:id="rId2"/>
    <p:sldId id="484" r:id="rId3"/>
    <p:sldId id="257" r:id="rId4"/>
    <p:sldId id="256" r:id="rId5"/>
    <p:sldId id="258" r:id="rId6"/>
    <p:sldId id="259" r:id="rId7"/>
    <p:sldId id="486" r:id="rId8"/>
    <p:sldId id="487" r:id="rId9"/>
    <p:sldId id="260" r:id="rId10"/>
    <p:sldId id="488" r:id="rId11"/>
    <p:sldId id="261" r:id="rId12"/>
    <p:sldId id="262" r:id="rId13"/>
    <p:sldId id="263" r:id="rId14"/>
    <p:sldId id="489" r:id="rId15"/>
    <p:sldId id="264" r:id="rId16"/>
    <p:sldId id="490" r:id="rId17"/>
    <p:sldId id="265" r:id="rId18"/>
    <p:sldId id="266" r:id="rId19"/>
    <p:sldId id="267" r:id="rId20"/>
    <p:sldId id="268" r:id="rId21"/>
    <p:sldId id="269" r:id="rId22"/>
    <p:sldId id="270" r:id="rId23"/>
    <p:sldId id="491" r:id="rId24"/>
    <p:sldId id="271" r:id="rId25"/>
    <p:sldId id="492" r:id="rId26"/>
    <p:sldId id="272" r:id="rId27"/>
    <p:sldId id="493" r:id="rId28"/>
    <p:sldId id="274" r:id="rId29"/>
    <p:sldId id="275" r:id="rId30"/>
    <p:sldId id="276" r:id="rId31"/>
    <p:sldId id="494" r:id="rId32"/>
    <p:sldId id="277" r:id="rId33"/>
    <p:sldId id="495" r:id="rId34"/>
    <p:sldId id="496" r:id="rId35"/>
    <p:sldId id="278" r:id="rId36"/>
    <p:sldId id="498" r:id="rId37"/>
    <p:sldId id="497" r:id="rId38"/>
    <p:sldId id="280" r:id="rId39"/>
    <p:sldId id="281" r:id="rId40"/>
    <p:sldId id="282" r:id="rId41"/>
    <p:sldId id="283" r:id="rId42"/>
    <p:sldId id="499" r:id="rId43"/>
    <p:sldId id="285" r:id="rId44"/>
    <p:sldId id="286" r:id="rId45"/>
    <p:sldId id="284" r:id="rId46"/>
    <p:sldId id="500" r:id="rId47"/>
    <p:sldId id="287" r:id="rId48"/>
    <p:sldId id="501" r:id="rId49"/>
    <p:sldId id="288" r:id="rId50"/>
    <p:sldId id="289" r:id="rId51"/>
    <p:sldId id="503" r:id="rId52"/>
    <p:sldId id="516" r:id="rId53"/>
    <p:sldId id="290" r:id="rId54"/>
    <p:sldId id="517" r:id="rId55"/>
    <p:sldId id="292" r:id="rId56"/>
    <p:sldId id="505" r:id="rId57"/>
    <p:sldId id="506" r:id="rId58"/>
    <p:sldId id="293" r:id="rId59"/>
    <p:sldId id="507" r:id="rId60"/>
    <p:sldId id="508" r:id="rId61"/>
    <p:sldId id="294" r:id="rId62"/>
    <p:sldId id="509" r:id="rId63"/>
    <p:sldId id="510" r:id="rId64"/>
    <p:sldId id="511" r:id="rId65"/>
    <p:sldId id="512" r:id="rId66"/>
    <p:sldId id="297" r:id="rId67"/>
    <p:sldId id="513" r:id="rId68"/>
    <p:sldId id="298" r:id="rId69"/>
    <p:sldId id="514" r:id="rId70"/>
    <p:sldId id="299" r:id="rId71"/>
    <p:sldId id="300" r:id="rId72"/>
    <p:sldId id="301" r:id="rId73"/>
    <p:sldId id="314" r:id="rId74"/>
    <p:sldId id="315" r:id="rId75"/>
    <p:sldId id="316" r:id="rId76"/>
    <p:sldId id="317" r:id="rId77"/>
    <p:sldId id="515" r:id="rId78"/>
    <p:sldId id="318" r:id="rId79"/>
    <p:sldId id="319" r:id="rId80"/>
    <p:sldId id="320" r:id="rId81"/>
    <p:sldId id="322" r:id="rId82"/>
    <p:sldId id="323" r:id="rId83"/>
    <p:sldId id="327" r:id="rId84"/>
    <p:sldId id="328" r:id="rId85"/>
    <p:sldId id="329" r:id="rId86"/>
    <p:sldId id="330" r:id="rId87"/>
    <p:sldId id="340" r:id="rId88"/>
  </p:sldIdLst>
  <p:sldSz cx="10058400" cy="7772400"/>
  <p:notesSz cx="10058400" cy="7772400"/>
  <p:embeddedFontLst>
    <p:embeddedFont>
      <p:font typeface="Arial" panose="020B0604020202020204" pitchFamily="34" charset="0"/>
      <p:regular r:id="rId90"/>
      <p:bold r:id="rId91"/>
      <p:italic r:id="rId92"/>
    </p:embeddedFont>
    <p:embeddedFont>
      <p:font typeface="Calibri" panose="020F0502020204030204" pitchFamily="34"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420" y="4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277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7FE98D1B-335F-4CD7-877B-142ACE149596}" type="datetimeFigureOut">
              <a:rPr lang="en-IN" smtClean="0"/>
              <a:t>16-11-2021</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9656947A-59E2-4131-847B-DD9523DF3857}" type="slidenum">
              <a:rPr lang="en-IN" smtClean="0"/>
              <a:t>‹#›</a:t>
            </a:fld>
            <a:endParaRPr lang="en-IN"/>
          </a:p>
        </p:txBody>
      </p:sp>
    </p:spTree>
    <p:extLst>
      <p:ext uri="{BB962C8B-B14F-4D97-AF65-F5344CB8AC3E}">
        <p14:creationId xmlns:p14="http://schemas.microsoft.com/office/powerpoint/2010/main" val="150483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56947A-59E2-4131-847B-DD9523DF3857}" type="slidenum">
              <a:rPr lang="en-IN" smtClean="0"/>
              <a:t>67</a:t>
            </a:fld>
            <a:endParaRPr lang="en-IN"/>
          </a:p>
        </p:txBody>
      </p:sp>
    </p:spTree>
    <p:extLst>
      <p:ext uri="{BB962C8B-B14F-4D97-AF65-F5344CB8AC3E}">
        <p14:creationId xmlns:p14="http://schemas.microsoft.com/office/powerpoint/2010/main" val="247380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82800" y="728726"/>
            <a:ext cx="5892800"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36240" y="728726"/>
            <a:ext cx="5185918"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133602" y="1548638"/>
            <a:ext cx="7791195" cy="171703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11/16/2021</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665" y="450096"/>
            <a:ext cx="2973070" cy="944880"/>
          </a:xfrm>
          <a:prstGeom prst="rect">
            <a:avLst/>
          </a:prstGeom>
        </p:spPr>
        <p:txBody>
          <a:bodyPr vert="horz" wrap="square" lIns="0" tIns="12700" rIns="0" bIns="0" rtlCol="0">
            <a:spAutoFit/>
          </a:bodyPr>
          <a:lstStyle/>
          <a:p>
            <a:pPr algn="ctr">
              <a:lnSpc>
                <a:spcPct val="100000"/>
              </a:lnSpc>
              <a:spcBef>
                <a:spcPts val="100"/>
              </a:spcBef>
            </a:pPr>
            <a:r>
              <a:rPr spc="-5" dirty="0"/>
              <a:t>Network</a:t>
            </a:r>
            <a:r>
              <a:rPr spc="-80" dirty="0"/>
              <a:t> </a:t>
            </a:r>
            <a:r>
              <a:rPr dirty="0"/>
              <a:t>Layer</a:t>
            </a:r>
          </a:p>
          <a:p>
            <a:pPr algn="ctr">
              <a:lnSpc>
                <a:spcPct val="100000"/>
              </a:lnSpc>
              <a:spcBef>
                <a:spcPts val="35"/>
              </a:spcBef>
            </a:pPr>
            <a:r>
              <a:rPr sz="2400" spc="-5" dirty="0">
                <a:solidFill>
                  <a:srgbClr val="7E7E7E"/>
                </a:solidFill>
              </a:rPr>
              <a:t>Chapter</a:t>
            </a:r>
            <a:r>
              <a:rPr sz="2400" dirty="0">
                <a:solidFill>
                  <a:srgbClr val="7E7E7E"/>
                </a:solidFill>
              </a:rPr>
              <a:t> 5</a:t>
            </a:r>
            <a:endParaRPr sz="2400" dirty="0"/>
          </a:p>
        </p:txBody>
      </p:sp>
      <p:sp>
        <p:nvSpPr>
          <p:cNvPr id="3" name="object 3"/>
          <p:cNvSpPr txBox="1"/>
          <p:nvPr/>
        </p:nvSpPr>
        <p:spPr>
          <a:xfrm>
            <a:off x="762000" y="1828800"/>
            <a:ext cx="8915400" cy="441146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Responsible for getting packets from the source to destination through INTERMEDIATE HOPS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 link layer: only between two points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The network layer deals with end to end transmission</a:t>
            </a:r>
          </a:p>
          <a:p>
            <a:pPr marL="927100" lvl="1" indent="-457200">
              <a:spcBef>
                <a:spcPts val="700"/>
              </a:spcBef>
              <a:buClr>
                <a:srgbClr val="0000FF"/>
              </a:buClr>
              <a:buChar char="•"/>
              <a:tabLst>
                <a:tab pos="469265" algn="l"/>
                <a:tab pos="469900" algn="l"/>
              </a:tabLst>
            </a:pPr>
            <a:r>
              <a:rPr lang="en-US" sz="2400" spc="-5" dirty="0">
                <a:latin typeface="Arial"/>
                <a:cs typeface="Arial"/>
              </a:rPr>
              <a:t>Should know the topology of the network</a:t>
            </a:r>
          </a:p>
          <a:p>
            <a:pPr marL="927100" lvl="1" indent="-457200">
              <a:spcBef>
                <a:spcPts val="700"/>
              </a:spcBef>
              <a:buClr>
                <a:srgbClr val="0000FF"/>
              </a:buClr>
              <a:buChar char="•"/>
              <a:tabLst>
                <a:tab pos="469265" algn="l"/>
                <a:tab pos="469900" algn="l"/>
              </a:tabLst>
            </a:pPr>
            <a:r>
              <a:rPr lang="en-US" sz="2400" spc="-5" dirty="0">
                <a:latin typeface="Arial"/>
                <a:cs typeface="Arial"/>
              </a:rPr>
              <a:t>Should not overload some routes and underload other routes.</a:t>
            </a:r>
          </a:p>
          <a:p>
            <a:pPr marL="927100" lvl="1" indent="-457200">
              <a:spcBef>
                <a:spcPts val="700"/>
              </a:spcBef>
              <a:buClr>
                <a:srgbClr val="0000FF"/>
              </a:buClr>
              <a:buChar char="•"/>
              <a:tabLst>
                <a:tab pos="469265" algn="l"/>
                <a:tab pos="469900" algn="l"/>
              </a:tabLst>
            </a:pPr>
            <a:r>
              <a:rPr lang="en-US" sz="2400" spc="-5" dirty="0">
                <a:latin typeface="Arial"/>
                <a:cs typeface="Arial"/>
              </a:rPr>
              <a:t>Should deal with different networks</a:t>
            </a:r>
            <a:endParaRPr sz="2400" dirty="0">
              <a:latin typeface="Arial"/>
              <a:cs typeface="Arial"/>
            </a:endParaRPr>
          </a:p>
        </p:txBody>
      </p:sp>
    </p:spTree>
    <p:extLst>
      <p:ext uri="{BB962C8B-B14F-4D97-AF65-F5344CB8AC3E}">
        <p14:creationId xmlns:p14="http://schemas.microsoft.com/office/powerpoint/2010/main" val="38545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Connection-oriented: Virtual Circuits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02472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Idea: Avoid having a new route for every packet.</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Establish a connection. When a connection is established, the connection set-up is stored in tables.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route is used for all traffic flowing over the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established connection 1 with host H2. The first line of A’s table says that if a pack arrives with connection 1 it should be forwarded to C and given connection id  as 1.</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If H3 also wants to establish a connection to H2, it choses a connection identifier 1 and tells the network to establish a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There is a conflict as A has already used id 1. So, A  assigns a different identifier. This process is called label switching. An example of the protocol is MPLS (</a:t>
            </a:r>
            <a:r>
              <a:rPr lang="en-US" sz="2400" spc="-5" dirty="0" err="1">
                <a:uFill>
                  <a:solidFill>
                    <a:srgbClr val="000000"/>
                  </a:solidFill>
                </a:uFill>
                <a:latin typeface="Times New Roman" panose="02020603050405020304" pitchFamily="18" charset="0"/>
                <a:cs typeface="Times New Roman" panose="02020603050405020304" pitchFamily="18" charset="0"/>
              </a:rPr>
              <a:t>MultiProtocol</a:t>
            </a:r>
            <a:r>
              <a:rPr lang="en-US" sz="2400" spc="-5" dirty="0">
                <a:uFill>
                  <a:solidFill>
                    <a:srgbClr val="000000"/>
                  </a:solidFill>
                </a:uFill>
                <a:latin typeface="Times New Roman" panose="02020603050405020304" pitchFamily="18" charset="0"/>
                <a:cs typeface="Times New Roman" panose="02020603050405020304" pitchFamily="18" charset="0"/>
              </a:rPr>
              <a:t> label Switching). It wraps packets with 20-bit connection identifier or label.</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353" y="728726"/>
            <a:ext cx="7690484" cy="574040"/>
          </a:xfrm>
          <a:prstGeom prst="rect">
            <a:avLst/>
          </a:prstGeom>
        </p:spPr>
        <p:txBody>
          <a:bodyPr vert="horz" wrap="square" lIns="0" tIns="12700" rIns="0" bIns="0" rtlCol="0">
            <a:spAutoFit/>
          </a:bodyPr>
          <a:lstStyle/>
          <a:p>
            <a:pPr marL="12700">
              <a:lnSpc>
                <a:spcPct val="100000"/>
              </a:lnSpc>
              <a:spcBef>
                <a:spcPts val="100"/>
              </a:spcBef>
            </a:pPr>
            <a:r>
              <a:rPr spc="-5" dirty="0"/>
              <a:t>Connection-Oriented </a:t>
            </a:r>
            <a:r>
              <a:rPr dirty="0"/>
              <a:t>– </a:t>
            </a:r>
            <a:r>
              <a:rPr spc="-5" dirty="0"/>
              <a:t>Virtual</a:t>
            </a:r>
            <a:r>
              <a:rPr spc="-114" dirty="0"/>
              <a:t> </a:t>
            </a:r>
            <a:r>
              <a:rPr spc="-5" dirty="0"/>
              <a:t>Circuits</a:t>
            </a:r>
          </a:p>
        </p:txBody>
      </p:sp>
      <p:sp>
        <p:nvSpPr>
          <p:cNvPr id="3" name="object 3"/>
          <p:cNvSpPr txBox="1"/>
          <p:nvPr/>
        </p:nvSpPr>
        <p:spPr>
          <a:xfrm>
            <a:off x="993139" y="1548638"/>
            <a:ext cx="800798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along </a:t>
            </a:r>
            <a:r>
              <a:rPr sz="2400" dirty="0">
                <a:latin typeface="Arial"/>
                <a:cs typeface="Arial"/>
              </a:rPr>
              <a:t>a </a:t>
            </a:r>
            <a:r>
              <a:rPr sz="2400" spc="-5" dirty="0">
                <a:latin typeface="Arial"/>
                <a:cs typeface="Arial"/>
              </a:rPr>
              <a:t>virtual circuit using tag inside</a:t>
            </a:r>
            <a:r>
              <a:rPr sz="2400" spc="35" dirty="0">
                <a:latin typeface="Arial"/>
                <a:cs typeface="Arial"/>
              </a:rPr>
              <a:t> </a:t>
            </a:r>
            <a:r>
              <a:rPr sz="2400" spc="-5" dirty="0">
                <a:latin typeface="Arial"/>
                <a:cs typeface="Arial"/>
              </a:rPr>
              <a:t>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Virtual circuit (VC) is set up ahead of</a:t>
            </a:r>
            <a:r>
              <a:rPr sz="2400" spc="20" dirty="0">
                <a:latin typeface="Arial"/>
                <a:cs typeface="Arial"/>
              </a:rPr>
              <a:t> </a:t>
            </a:r>
            <a:r>
              <a:rPr sz="2400" spc="-5" dirty="0">
                <a:latin typeface="Arial"/>
                <a:cs typeface="Arial"/>
              </a:rPr>
              <a:t>time</a:t>
            </a:r>
            <a:endParaRPr sz="2400">
              <a:latin typeface="Arial"/>
              <a:cs typeface="Arial"/>
            </a:endParaRPr>
          </a:p>
        </p:txBody>
      </p:sp>
      <p:grpSp>
        <p:nvGrpSpPr>
          <p:cNvPr id="16" name="Group 15">
            <a:extLst>
              <a:ext uri="{FF2B5EF4-FFF2-40B4-BE49-F238E27FC236}">
                <a16:creationId xmlns:a16="http://schemas.microsoft.com/office/drawing/2014/main" id="{FA0DD78D-09CB-420E-AD0E-5E1A5D9DABE3}"/>
              </a:ext>
            </a:extLst>
          </p:cNvPr>
          <p:cNvGrpSpPr>
            <a:grpSpLocks noGrp="1" noUngrp="1" noChangeAspect="1"/>
          </p:cNvGrpSpPr>
          <p:nvPr/>
        </p:nvGrpSpPr>
        <p:grpSpPr>
          <a:xfrm>
            <a:off x="685800" y="2703829"/>
            <a:ext cx="8991600" cy="4687571"/>
            <a:chOff x="685800" y="957263"/>
            <a:chExt cx="7772400" cy="5367337"/>
          </a:xfrm>
        </p:grpSpPr>
        <p:pic>
          <p:nvPicPr>
            <p:cNvPr id="17" name="Picture 16" descr="05_Page_03.tif">
              <a:extLst>
                <a:ext uri="{FF2B5EF4-FFF2-40B4-BE49-F238E27FC236}">
                  <a16:creationId xmlns:a16="http://schemas.microsoft.com/office/drawing/2014/main" id="{98CE3FCA-656E-41C6-B743-9BD10CDA1A70}"/>
                </a:ext>
              </a:extLst>
            </p:cNvPr>
            <p:cNvPicPr>
              <a:picLocks noRot="1" noChangeAspect="1" noMove="1" noResize="1"/>
            </p:cNvPicPr>
            <p:nvPr isPhoto="1"/>
          </p:nvPicPr>
          <p:blipFill>
            <a:blip r:embed="rId2" cstate="print">
              <a:lum/>
            </a:blip>
            <a:stretch>
              <a:fillRect/>
            </a:stretch>
          </p:blipFill>
          <p:spPr>
            <a:xfrm>
              <a:off x="685800" y="957263"/>
              <a:ext cx="7772400" cy="4941887"/>
            </a:xfrm>
            <a:prstGeom prst="rect">
              <a:avLst/>
            </a:prstGeom>
            <a:noFill/>
            <a:ln>
              <a:noFill/>
            </a:ln>
          </p:spPr>
        </p:pic>
        <p:sp>
          <p:nvSpPr>
            <p:cNvPr id="18" name="Rectangle 17">
              <a:extLst>
                <a:ext uri="{FF2B5EF4-FFF2-40B4-BE49-F238E27FC236}">
                  <a16:creationId xmlns:a16="http://schemas.microsoft.com/office/drawing/2014/main" id="{1465AF9F-BDFC-4B4F-A511-89BB9932DFC3}"/>
                </a:ext>
              </a:extLst>
            </p:cNvPr>
            <p:cNvSpPr/>
            <p:nvPr/>
          </p:nvSpPr>
          <p:spPr>
            <a:xfrm>
              <a:off x="685800" y="5981700"/>
              <a:ext cx="7772400" cy="342900"/>
            </a:xfrm>
            <a:prstGeom prst="rect">
              <a:avLst/>
            </a:prstGeom>
            <a:noFill/>
            <a:ln>
              <a:noFill/>
            </a:ln>
          </p:spPr>
          <p:txBody>
            <a:bodyPr anchor="ctr">
              <a:noAutofit/>
            </a:bodyPr>
            <a:lstStyle/>
            <a:p>
              <a:pPr algn="ctr"/>
              <a:r>
                <a:rPr lang="en-US" sz="2000" dirty="0"/>
                <a:t>Routing within a virtual-circuit network.</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3183" y="728726"/>
            <a:ext cx="8890000" cy="574040"/>
          </a:xfrm>
          <a:prstGeom prst="rect">
            <a:avLst/>
          </a:prstGeom>
        </p:spPr>
        <p:txBody>
          <a:bodyPr vert="horz" wrap="square" lIns="0" tIns="12700" rIns="0" bIns="0" rtlCol="0">
            <a:spAutoFit/>
          </a:bodyPr>
          <a:lstStyle/>
          <a:p>
            <a:pPr marL="12700">
              <a:lnSpc>
                <a:spcPct val="100000"/>
              </a:lnSpc>
              <a:spcBef>
                <a:spcPts val="100"/>
              </a:spcBef>
            </a:pPr>
            <a:r>
              <a:rPr spc="-5" dirty="0"/>
              <a:t>Comparison of </a:t>
            </a:r>
            <a:r>
              <a:rPr dirty="0"/>
              <a:t>Virtual-Circuits &amp;</a:t>
            </a:r>
            <a:r>
              <a:rPr spc="-125" dirty="0"/>
              <a:t> </a:t>
            </a:r>
            <a:r>
              <a:rPr dirty="0"/>
              <a:t>Datagrams</a:t>
            </a:r>
          </a:p>
        </p:txBody>
      </p:sp>
      <p:pic>
        <p:nvPicPr>
          <p:cNvPr id="3" name="object 3"/>
          <p:cNvPicPr/>
          <p:nvPr/>
        </p:nvPicPr>
        <p:blipFill>
          <a:blip r:embed="rId2" cstate="print"/>
          <a:stretch>
            <a:fillRect/>
          </a:stretch>
        </p:blipFill>
        <p:spPr>
          <a:xfrm>
            <a:off x="733423" y="1557789"/>
            <a:ext cx="8589519" cy="55139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54" y="728726"/>
            <a:ext cx="4570730"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Algorithms</a:t>
            </a:r>
            <a:r>
              <a:rPr spc="-120" dirty="0"/>
              <a:t> </a:t>
            </a:r>
            <a:r>
              <a:rPr dirty="0"/>
              <a:t>(1)</a:t>
            </a:r>
          </a:p>
        </p:txBody>
      </p:sp>
      <p:sp>
        <p:nvSpPr>
          <p:cNvPr id="3" name="object 3"/>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804670" y="1819910"/>
            <a:ext cx="4415790" cy="4485005"/>
          </a:xfrm>
          <a:prstGeom prst="rect">
            <a:avLst/>
          </a:prstGeom>
        </p:spPr>
        <p:txBody>
          <a:bodyPr vert="horz" wrap="square" lIns="0" tIns="52069" rIns="0" bIns="0" rtlCol="0">
            <a:spAutoFit/>
          </a:bodyPr>
          <a:lstStyle/>
          <a:p>
            <a:pPr marL="469900" indent="-457200">
              <a:lnSpc>
                <a:spcPct val="100000"/>
              </a:lnSpc>
              <a:spcBef>
                <a:spcPts val="409"/>
              </a:spcBef>
              <a:buClr>
                <a:srgbClr val="0000FF"/>
              </a:buClr>
              <a:buChar char="•"/>
              <a:tabLst>
                <a:tab pos="469265" algn="l"/>
                <a:tab pos="469900" algn="l"/>
              </a:tabLst>
            </a:pPr>
            <a:r>
              <a:rPr sz="2400" dirty="0">
                <a:latin typeface="Arial"/>
                <a:cs typeface="Arial"/>
              </a:rPr>
              <a:t>Optimality </a:t>
            </a:r>
            <a:r>
              <a:rPr sz="2400" spc="-5" dirty="0">
                <a:latin typeface="Arial"/>
                <a:cs typeface="Arial"/>
              </a:rPr>
              <a:t>principle</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Shortest path algorithm</a:t>
            </a:r>
            <a:r>
              <a:rPr sz="240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Flooding</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Distance vector routing</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Link state routing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Hierarchical routing</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Broadcast routing</a:t>
            </a:r>
            <a:r>
              <a:rPr sz="2400" spc="1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solidFill>
                  <a:srgbClr val="7E7E7E"/>
                </a:solidFill>
                <a:latin typeface="Arial"/>
                <a:cs typeface="Arial"/>
              </a:rPr>
              <a:t>Multicast routing</a:t>
            </a:r>
            <a:r>
              <a:rPr sz="2400" spc="10"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Anycast routing</a:t>
            </a:r>
            <a:r>
              <a:rPr sz="2400" spc="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solidFill>
                  <a:srgbClr val="7E7E7E"/>
                </a:solidFill>
                <a:latin typeface="Arial"/>
                <a:cs typeface="Arial"/>
              </a:rPr>
              <a:t>Routing for mobile hosts</a:t>
            </a:r>
            <a:r>
              <a:rPr sz="2400" spc="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solidFill>
                  <a:srgbClr val="7E7E7E"/>
                </a:solidFill>
                <a:latin typeface="Arial"/>
                <a:cs typeface="Arial"/>
              </a:rPr>
              <a:t>Routing in ad hoc networks</a:t>
            </a:r>
            <a:r>
              <a:rPr sz="2400" spc="-1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814686"/>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decision has to be made for every packet as best route may be changed over last time.</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design</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Algorithms and data structures</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and forwarding</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Forwarding: a process which takes each packet and forwards it to outgoing line.</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 process which updates the routing tables.</a:t>
            </a:r>
          </a:p>
          <a:p>
            <a:pPr marL="1270000" marR="5080" lvl="2"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algorithms play a major role.</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Properties of routing algorithm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Correctness, simplicity: </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Robustness: it should run for years; hosts fail, routers crash, software fails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Stability: </a:t>
            </a:r>
            <a:r>
              <a:rPr lang="en-US" sz="2400" spc="-5" dirty="0" err="1">
                <a:uFill>
                  <a:solidFill>
                    <a:srgbClr val="000000"/>
                  </a:solidFill>
                </a:uFill>
                <a:latin typeface="Times New Roman" panose="02020603050405020304" pitchFamily="18" charset="0"/>
                <a:cs typeface="Times New Roman" panose="02020603050405020304" pitchFamily="18" charset="0"/>
              </a:rPr>
              <a:t>Routng</a:t>
            </a:r>
            <a:r>
              <a:rPr lang="en-US" sz="2400" spc="-5" dirty="0">
                <a:uFill>
                  <a:solidFill>
                    <a:srgbClr val="000000"/>
                  </a:solidFill>
                </a:uFill>
                <a:latin typeface="Times New Roman" panose="02020603050405020304" pitchFamily="18" charset="0"/>
                <a:cs typeface="Times New Roman" panose="02020603050405020304" pitchFamily="18" charset="0"/>
              </a:rPr>
              <a:t> algorithm should converge and reach equilibrium.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fairness, efficiency:  Difficult to achieve: For example,  in case of high traffic between A and A’, B and B’, C and C’, the traffic between X and X’ will be shut off. So compromise is required.</a:t>
            </a:r>
          </a:p>
        </p:txBody>
      </p:sp>
    </p:spTree>
    <p:extLst>
      <p:ext uri="{BB962C8B-B14F-4D97-AF65-F5344CB8AC3E}">
        <p14:creationId xmlns:p14="http://schemas.microsoft.com/office/powerpoint/2010/main" val="2023483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54" y="728726"/>
            <a:ext cx="4570730"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Algorithms</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58316" y="1548638"/>
            <a:ext cx="7583805" cy="17932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Routing</a:t>
            </a:r>
            <a:r>
              <a:rPr sz="2400" spc="-5" dirty="0">
                <a:latin typeface="Arial"/>
                <a:cs typeface="Arial"/>
              </a:rPr>
              <a:t> is the process of discovering network</a:t>
            </a:r>
            <a:r>
              <a:rPr sz="2400" spc="40" dirty="0">
                <a:latin typeface="Arial"/>
                <a:cs typeface="Arial"/>
              </a:rPr>
              <a:t> </a:t>
            </a:r>
            <a:r>
              <a:rPr sz="2400" spc="-5" dirty="0">
                <a:latin typeface="Arial"/>
                <a:cs typeface="Arial"/>
              </a:rPr>
              <a:t>paths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Model the network as </a:t>
            </a:r>
            <a:r>
              <a:rPr sz="2400" dirty="0">
                <a:latin typeface="Arial"/>
                <a:cs typeface="Arial"/>
              </a:rPr>
              <a:t>a </a:t>
            </a:r>
            <a:r>
              <a:rPr sz="2400" spc="-5" dirty="0">
                <a:latin typeface="Arial"/>
                <a:cs typeface="Arial"/>
              </a:rPr>
              <a:t>graph of nodes and</a:t>
            </a:r>
            <a:r>
              <a:rPr sz="2400" spc="40"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Decide what to optimize (e.g., fairness vs</a:t>
            </a:r>
            <a:r>
              <a:rPr sz="2400" spc="-10" dirty="0">
                <a:latin typeface="Arial"/>
                <a:cs typeface="Arial"/>
              </a:rPr>
              <a:t> </a:t>
            </a:r>
            <a:r>
              <a:rPr sz="2400" spc="-5" dirty="0">
                <a:latin typeface="Arial"/>
                <a:cs typeface="Arial"/>
              </a:rPr>
              <a:t>efficiency)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Update routes for changes in topology (e.g.,</a:t>
            </a:r>
            <a:r>
              <a:rPr sz="2400" dirty="0">
                <a:latin typeface="Arial"/>
                <a:cs typeface="Arial"/>
              </a:rPr>
              <a:t> </a:t>
            </a:r>
            <a:r>
              <a:rPr sz="2400" spc="-5" dirty="0">
                <a:latin typeface="Arial"/>
                <a:cs typeface="Arial"/>
              </a:rPr>
              <a:t>failures)</a:t>
            </a:r>
            <a:endParaRPr sz="2400" dirty="0">
              <a:latin typeface="Arial"/>
              <a:cs typeface="Arial"/>
            </a:endParaRPr>
          </a:p>
        </p:txBody>
      </p:sp>
      <p:grpSp>
        <p:nvGrpSpPr>
          <p:cNvPr id="5" name="object 5"/>
          <p:cNvGrpSpPr/>
          <p:nvPr/>
        </p:nvGrpSpPr>
        <p:grpSpPr>
          <a:xfrm>
            <a:off x="1965031" y="3607220"/>
            <a:ext cx="6066790" cy="2051685"/>
            <a:chOff x="1965031" y="3607220"/>
            <a:chExt cx="6066790" cy="2051685"/>
          </a:xfrm>
        </p:grpSpPr>
        <p:pic>
          <p:nvPicPr>
            <p:cNvPr id="6" name="object 6"/>
            <p:cNvPicPr/>
            <p:nvPr/>
          </p:nvPicPr>
          <p:blipFill>
            <a:blip r:embed="rId2" cstate="print"/>
            <a:stretch>
              <a:fillRect/>
            </a:stretch>
          </p:blipFill>
          <p:spPr>
            <a:xfrm>
              <a:off x="3205620" y="3607220"/>
              <a:ext cx="3048519" cy="766659"/>
            </a:xfrm>
            <a:prstGeom prst="rect">
              <a:avLst/>
            </a:prstGeom>
          </p:spPr>
        </p:pic>
        <p:sp>
          <p:nvSpPr>
            <p:cNvPr id="7" name="object 7"/>
            <p:cNvSpPr/>
            <p:nvPr/>
          </p:nvSpPr>
          <p:spPr>
            <a:xfrm>
              <a:off x="3406901" y="4144518"/>
              <a:ext cx="64769" cy="229870"/>
            </a:xfrm>
            <a:custGeom>
              <a:avLst/>
              <a:gdLst/>
              <a:ahLst/>
              <a:cxnLst/>
              <a:rect l="l" t="t" r="r" b="b"/>
              <a:pathLst>
                <a:path w="64770" h="229870">
                  <a:moveTo>
                    <a:pt x="64313" y="229362"/>
                  </a:moveTo>
                  <a:lnTo>
                    <a:pt x="0" y="0"/>
                  </a:lnTo>
                  <a:lnTo>
                    <a:pt x="0" y="229362"/>
                  </a:lnTo>
                  <a:lnTo>
                    <a:pt x="64313" y="229362"/>
                  </a:lnTo>
                  <a:close/>
                </a:path>
              </a:pathLst>
            </a:custGeom>
            <a:solidFill>
              <a:srgbClr val="FFFFFF"/>
            </a:solidFill>
          </p:spPr>
          <p:txBody>
            <a:bodyPr wrap="square" lIns="0" tIns="0" rIns="0" bIns="0" rtlCol="0"/>
            <a:lstStyle/>
            <a:p>
              <a:endParaRPr/>
            </a:p>
          </p:txBody>
        </p:sp>
        <p:sp>
          <p:nvSpPr>
            <p:cNvPr id="8" name="object 8"/>
            <p:cNvSpPr/>
            <p:nvPr/>
          </p:nvSpPr>
          <p:spPr>
            <a:xfrm>
              <a:off x="339775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sp>
          <p:nvSpPr>
            <p:cNvPr id="9" name="object 9"/>
            <p:cNvSpPr/>
            <p:nvPr/>
          </p:nvSpPr>
          <p:spPr>
            <a:xfrm>
              <a:off x="6204203" y="4139946"/>
              <a:ext cx="66040" cy="234315"/>
            </a:xfrm>
            <a:custGeom>
              <a:avLst/>
              <a:gdLst/>
              <a:ahLst/>
              <a:cxnLst/>
              <a:rect l="l" t="t" r="r" b="b"/>
              <a:pathLst>
                <a:path w="66039" h="234314">
                  <a:moveTo>
                    <a:pt x="65646" y="233933"/>
                  </a:moveTo>
                  <a:lnTo>
                    <a:pt x="0" y="0"/>
                  </a:lnTo>
                  <a:lnTo>
                    <a:pt x="0" y="233933"/>
                  </a:lnTo>
                  <a:lnTo>
                    <a:pt x="65646" y="233933"/>
                  </a:lnTo>
                  <a:close/>
                </a:path>
              </a:pathLst>
            </a:custGeom>
            <a:solidFill>
              <a:srgbClr val="FFFFFF"/>
            </a:solidFill>
          </p:spPr>
          <p:txBody>
            <a:bodyPr wrap="square" lIns="0" tIns="0" rIns="0" bIns="0" rtlCol="0"/>
            <a:lstStyle/>
            <a:p>
              <a:endParaRPr/>
            </a:p>
          </p:txBody>
        </p:sp>
        <p:sp>
          <p:nvSpPr>
            <p:cNvPr id="10" name="object 10"/>
            <p:cNvSpPr/>
            <p:nvPr/>
          </p:nvSpPr>
          <p:spPr>
            <a:xfrm>
              <a:off x="6195059" y="4139946"/>
              <a:ext cx="19050" cy="234315"/>
            </a:xfrm>
            <a:custGeom>
              <a:avLst/>
              <a:gdLst/>
              <a:ahLst/>
              <a:cxnLst/>
              <a:rect l="l" t="t" r="r" b="b"/>
              <a:pathLst>
                <a:path w="19050" h="234314">
                  <a:moveTo>
                    <a:pt x="19050" y="0"/>
                  </a:moveTo>
                  <a:lnTo>
                    <a:pt x="19050" y="233933"/>
                  </a:lnTo>
                  <a:lnTo>
                    <a:pt x="0" y="233933"/>
                  </a:lnTo>
                  <a:lnTo>
                    <a:pt x="0" y="0"/>
                  </a:lnTo>
                  <a:lnTo>
                    <a:pt x="19050" y="0"/>
                  </a:lnTo>
                  <a:close/>
                </a:path>
              </a:pathLst>
            </a:custGeom>
            <a:solidFill>
              <a:srgbClr val="FF2BD8"/>
            </a:solidFill>
          </p:spPr>
          <p:txBody>
            <a:bodyPr wrap="square" lIns="0" tIns="0" rIns="0" bIns="0" rtlCol="0"/>
            <a:lstStyle/>
            <a:p>
              <a:endParaRPr/>
            </a:p>
          </p:txBody>
        </p:sp>
        <p:sp>
          <p:nvSpPr>
            <p:cNvPr id="11" name="object 11"/>
            <p:cNvSpPr/>
            <p:nvPr/>
          </p:nvSpPr>
          <p:spPr>
            <a:xfrm>
              <a:off x="4862322" y="4144518"/>
              <a:ext cx="64135" cy="229870"/>
            </a:xfrm>
            <a:custGeom>
              <a:avLst/>
              <a:gdLst/>
              <a:ahLst/>
              <a:cxnLst/>
              <a:rect l="l" t="t" r="r" b="b"/>
              <a:pathLst>
                <a:path w="64135" h="229870">
                  <a:moveTo>
                    <a:pt x="64136" y="229362"/>
                  </a:moveTo>
                  <a:lnTo>
                    <a:pt x="0" y="0"/>
                  </a:lnTo>
                  <a:lnTo>
                    <a:pt x="0" y="229362"/>
                  </a:lnTo>
                  <a:lnTo>
                    <a:pt x="64136" y="229362"/>
                  </a:lnTo>
                  <a:close/>
                </a:path>
              </a:pathLst>
            </a:custGeom>
            <a:solidFill>
              <a:srgbClr val="FFFFFF"/>
            </a:solidFill>
          </p:spPr>
          <p:txBody>
            <a:bodyPr wrap="square" lIns="0" tIns="0" rIns="0" bIns="0" rtlCol="0"/>
            <a:lstStyle/>
            <a:p>
              <a:endParaRPr/>
            </a:p>
          </p:txBody>
        </p:sp>
        <p:sp>
          <p:nvSpPr>
            <p:cNvPr id="12" name="object 12"/>
            <p:cNvSpPr/>
            <p:nvPr/>
          </p:nvSpPr>
          <p:spPr>
            <a:xfrm>
              <a:off x="485317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pic>
          <p:nvPicPr>
            <p:cNvPr id="13" name="object 13"/>
            <p:cNvPicPr/>
            <p:nvPr/>
          </p:nvPicPr>
          <p:blipFill>
            <a:blip r:embed="rId3" cstate="print"/>
            <a:stretch>
              <a:fillRect/>
            </a:stretch>
          </p:blipFill>
          <p:spPr>
            <a:xfrm>
              <a:off x="1965031" y="4373880"/>
              <a:ext cx="6066780" cy="979170"/>
            </a:xfrm>
            <a:prstGeom prst="rect">
              <a:avLst/>
            </a:prstGeom>
          </p:spPr>
        </p:pic>
        <p:sp>
          <p:nvSpPr>
            <p:cNvPr id="14" name="object 14"/>
            <p:cNvSpPr/>
            <p:nvPr/>
          </p:nvSpPr>
          <p:spPr>
            <a:xfrm>
              <a:off x="2846831" y="4690872"/>
              <a:ext cx="4257675" cy="110489"/>
            </a:xfrm>
            <a:custGeom>
              <a:avLst/>
              <a:gdLst/>
              <a:ahLst/>
              <a:cxnLst/>
              <a:rect l="l" t="t" r="r" b="b"/>
              <a:pathLst>
                <a:path w="4257675" h="110489">
                  <a:moveTo>
                    <a:pt x="4219877" y="55244"/>
                  </a:moveTo>
                  <a:lnTo>
                    <a:pt x="4203476" y="45732"/>
                  </a:lnTo>
                  <a:lnTo>
                    <a:pt x="4151376" y="45688"/>
                  </a:lnTo>
                  <a:lnTo>
                    <a:pt x="0" y="44196"/>
                  </a:lnTo>
                  <a:lnTo>
                    <a:pt x="0" y="63246"/>
                  </a:lnTo>
                  <a:lnTo>
                    <a:pt x="4203476" y="64757"/>
                  </a:lnTo>
                  <a:lnTo>
                    <a:pt x="4219877" y="55244"/>
                  </a:lnTo>
                  <a:close/>
                </a:path>
                <a:path w="4257675" h="110489">
                  <a:moveTo>
                    <a:pt x="4257294" y="54863"/>
                  </a:moveTo>
                  <a:lnTo>
                    <a:pt x="4167378" y="2285"/>
                  </a:lnTo>
                  <a:lnTo>
                    <a:pt x="4162805" y="0"/>
                  </a:lnTo>
                  <a:lnTo>
                    <a:pt x="4156710" y="1523"/>
                  </a:lnTo>
                  <a:lnTo>
                    <a:pt x="4154424" y="6095"/>
                  </a:lnTo>
                  <a:lnTo>
                    <a:pt x="4151376" y="10667"/>
                  </a:lnTo>
                  <a:lnTo>
                    <a:pt x="4152900" y="16001"/>
                  </a:lnTo>
                  <a:lnTo>
                    <a:pt x="4157472" y="19049"/>
                  </a:lnTo>
                  <a:lnTo>
                    <a:pt x="4203433" y="45707"/>
                  </a:lnTo>
                  <a:lnTo>
                    <a:pt x="4238244" y="45719"/>
                  </a:lnTo>
                  <a:lnTo>
                    <a:pt x="4238244" y="66003"/>
                  </a:lnTo>
                  <a:lnTo>
                    <a:pt x="4257294" y="54863"/>
                  </a:lnTo>
                  <a:close/>
                </a:path>
                <a:path w="4257675" h="110489">
                  <a:moveTo>
                    <a:pt x="4238244" y="66003"/>
                  </a:moveTo>
                  <a:lnTo>
                    <a:pt x="4238244" y="64769"/>
                  </a:lnTo>
                  <a:lnTo>
                    <a:pt x="4203433" y="64782"/>
                  </a:lnTo>
                  <a:lnTo>
                    <a:pt x="4157472" y="91439"/>
                  </a:lnTo>
                  <a:lnTo>
                    <a:pt x="4152900" y="93725"/>
                  </a:lnTo>
                  <a:lnTo>
                    <a:pt x="4151376" y="99821"/>
                  </a:lnTo>
                  <a:lnTo>
                    <a:pt x="4153662" y="104393"/>
                  </a:lnTo>
                  <a:lnTo>
                    <a:pt x="4156710" y="108965"/>
                  </a:lnTo>
                  <a:lnTo>
                    <a:pt x="4162805" y="110489"/>
                  </a:lnTo>
                  <a:lnTo>
                    <a:pt x="4167378" y="107441"/>
                  </a:lnTo>
                  <a:lnTo>
                    <a:pt x="4238244" y="66003"/>
                  </a:lnTo>
                  <a:close/>
                </a:path>
                <a:path w="4257675" h="110489">
                  <a:moveTo>
                    <a:pt x="4238244" y="64769"/>
                  </a:moveTo>
                  <a:lnTo>
                    <a:pt x="4238244" y="45719"/>
                  </a:lnTo>
                  <a:lnTo>
                    <a:pt x="4203433" y="45707"/>
                  </a:lnTo>
                  <a:lnTo>
                    <a:pt x="4219877" y="55244"/>
                  </a:lnTo>
                  <a:lnTo>
                    <a:pt x="4233672" y="47243"/>
                  </a:lnTo>
                  <a:lnTo>
                    <a:pt x="4233672" y="64768"/>
                  </a:lnTo>
                  <a:lnTo>
                    <a:pt x="4238244" y="64769"/>
                  </a:lnTo>
                  <a:close/>
                </a:path>
                <a:path w="4257675" h="110489">
                  <a:moveTo>
                    <a:pt x="4233672" y="64768"/>
                  </a:moveTo>
                  <a:lnTo>
                    <a:pt x="4233672" y="63245"/>
                  </a:lnTo>
                  <a:lnTo>
                    <a:pt x="4219877" y="55244"/>
                  </a:lnTo>
                  <a:lnTo>
                    <a:pt x="4203476" y="64757"/>
                  </a:lnTo>
                  <a:lnTo>
                    <a:pt x="4233672" y="64768"/>
                  </a:lnTo>
                  <a:close/>
                </a:path>
                <a:path w="4257675" h="110489">
                  <a:moveTo>
                    <a:pt x="4233672" y="63245"/>
                  </a:moveTo>
                  <a:lnTo>
                    <a:pt x="4233672" y="47243"/>
                  </a:lnTo>
                  <a:lnTo>
                    <a:pt x="4219877" y="55244"/>
                  </a:lnTo>
                  <a:lnTo>
                    <a:pt x="4233672" y="63245"/>
                  </a:lnTo>
                  <a:close/>
                </a:path>
              </a:pathLst>
            </a:custGeom>
            <a:solidFill>
              <a:srgbClr val="FF2BD8"/>
            </a:solidFill>
          </p:spPr>
          <p:txBody>
            <a:bodyPr wrap="square" lIns="0" tIns="0" rIns="0" bIns="0" rtlCol="0"/>
            <a:lstStyle/>
            <a:p>
              <a:endParaRPr/>
            </a:p>
          </p:txBody>
        </p:sp>
        <p:sp>
          <p:nvSpPr>
            <p:cNvPr id="15" name="object 15"/>
            <p:cNvSpPr/>
            <p:nvPr/>
          </p:nvSpPr>
          <p:spPr>
            <a:xfrm>
              <a:off x="3406901" y="4373880"/>
              <a:ext cx="276225" cy="754380"/>
            </a:xfrm>
            <a:custGeom>
              <a:avLst/>
              <a:gdLst/>
              <a:ahLst/>
              <a:cxnLst/>
              <a:rect l="l" t="t" r="r" b="b"/>
              <a:pathLst>
                <a:path w="276225" h="754379">
                  <a:moveTo>
                    <a:pt x="107474" y="153923"/>
                  </a:moveTo>
                  <a:lnTo>
                    <a:pt x="64313" y="0"/>
                  </a:lnTo>
                  <a:lnTo>
                    <a:pt x="0" y="0"/>
                  </a:lnTo>
                  <a:lnTo>
                    <a:pt x="0" y="153923"/>
                  </a:lnTo>
                  <a:lnTo>
                    <a:pt x="107474" y="153923"/>
                  </a:lnTo>
                  <a:close/>
                </a:path>
                <a:path w="276225" h="754379">
                  <a:moveTo>
                    <a:pt x="275844" y="754379"/>
                  </a:moveTo>
                  <a:lnTo>
                    <a:pt x="275844" y="153923"/>
                  </a:lnTo>
                  <a:lnTo>
                    <a:pt x="107474" y="153923"/>
                  </a:lnTo>
                  <a:lnTo>
                    <a:pt x="275844" y="754379"/>
                  </a:lnTo>
                  <a:close/>
                </a:path>
              </a:pathLst>
            </a:custGeom>
            <a:solidFill>
              <a:srgbClr val="FFFFFF"/>
            </a:solidFill>
          </p:spPr>
          <p:txBody>
            <a:bodyPr wrap="square" lIns="0" tIns="0" rIns="0" bIns="0" rtlCol="0"/>
            <a:lstStyle/>
            <a:p>
              <a:endParaRPr/>
            </a:p>
          </p:txBody>
        </p:sp>
        <p:sp>
          <p:nvSpPr>
            <p:cNvPr id="16" name="object 16"/>
            <p:cNvSpPr/>
            <p:nvPr/>
          </p:nvSpPr>
          <p:spPr>
            <a:xfrm>
              <a:off x="3397757" y="4373880"/>
              <a:ext cx="340360" cy="754380"/>
            </a:xfrm>
            <a:custGeom>
              <a:avLst/>
              <a:gdLst/>
              <a:ahLst/>
              <a:cxnLst/>
              <a:rect l="l" t="t" r="r" b="b"/>
              <a:pathLst>
                <a:path w="340360" h="754379">
                  <a:moveTo>
                    <a:pt x="19050" y="144779"/>
                  </a:moveTo>
                  <a:lnTo>
                    <a:pt x="19050" y="0"/>
                  </a:lnTo>
                  <a:lnTo>
                    <a:pt x="0" y="0"/>
                  </a:lnTo>
                  <a:lnTo>
                    <a:pt x="0" y="159257"/>
                  </a:lnTo>
                  <a:lnTo>
                    <a:pt x="4572" y="163829"/>
                  </a:lnTo>
                  <a:lnTo>
                    <a:pt x="9143" y="163829"/>
                  </a:lnTo>
                  <a:lnTo>
                    <a:pt x="9144" y="144779"/>
                  </a:lnTo>
                  <a:lnTo>
                    <a:pt x="19050" y="144779"/>
                  </a:lnTo>
                  <a:close/>
                </a:path>
                <a:path w="340360" h="754379">
                  <a:moveTo>
                    <a:pt x="294132" y="699778"/>
                  </a:moveTo>
                  <a:lnTo>
                    <a:pt x="294132" y="148589"/>
                  </a:lnTo>
                  <a:lnTo>
                    <a:pt x="290322" y="144779"/>
                  </a:lnTo>
                  <a:lnTo>
                    <a:pt x="9144" y="144779"/>
                  </a:lnTo>
                  <a:lnTo>
                    <a:pt x="19050" y="153923"/>
                  </a:lnTo>
                  <a:lnTo>
                    <a:pt x="19050" y="163829"/>
                  </a:lnTo>
                  <a:lnTo>
                    <a:pt x="275082" y="163829"/>
                  </a:lnTo>
                  <a:lnTo>
                    <a:pt x="275082" y="153923"/>
                  </a:lnTo>
                  <a:lnTo>
                    <a:pt x="284988" y="163829"/>
                  </a:lnTo>
                  <a:lnTo>
                    <a:pt x="284988" y="715544"/>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916" y="715667"/>
                  </a:moveTo>
                  <a:lnTo>
                    <a:pt x="248412" y="653795"/>
                  </a:lnTo>
                  <a:lnTo>
                    <a:pt x="246126" y="649223"/>
                  </a:lnTo>
                  <a:lnTo>
                    <a:pt x="240030" y="647699"/>
                  </a:lnTo>
                  <a:lnTo>
                    <a:pt x="235458" y="650747"/>
                  </a:lnTo>
                  <a:lnTo>
                    <a:pt x="230886" y="653033"/>
                  </a:lnTo>
                  <a:lnTo>
                    <a:pt x="229362" y="659129"/>
                  </a:lnTo>
                  <a:lnTo>
                    <a:pt x="232410" y="663701"/>
                  </a:lnTo>
                  <a:lnTo>
                    <a:pt x="275082" y="737295"/>
                  </a:lnTo>
                  <a:lnTo>
                    <a:pt x="275082" y="735329"/>
                  </a:lnTo>
                  <a:lnTo>
                    <a:pt x="276606" y="735329"/>
                  </a:lnTo>
                  <a:lnTo>
                    <a:pt x="276606" y="729995"/>
                  </a:lnTo>
                  <a:lnTo>
                    <a:pt x="284916" y="715667"/>
                  </a:lnTo>
                  <a:close/>
                </a:path>
                <a:path w="340360" h="754379">
                  <a:moveTo>
                    <a:pt x="284988" y="163829"/>
                  </a:moveTo>
                  <a:lnTo>
                    <a:pt x="275082" y="153923"/>
                  </a:lnTo>
                  <a:lnTo>
                    <a:pt x="275082" y="163829"/>
                  </a:lnTo>
                  <a:lnTo>
                    <a:pt x="284988" y="163829"/>
                  </a:lnTo>
                  <a:close/>
                </a:path>
                <a:path w="340360" h="754379">
                  <a:moveTo>
                    <a:pt x="284988" y="715544"/>
                  </a:moveTo>
                  <a:lnTo>
                    <a:pt x="284988" y="163829"/>
                  </a:lnTo>
                  <a:lnTo>
                    <a:pt x="275082" y="163829"/>
                  </a:lnTo>
                  <a:lnTo>
                    <a:pt x="275082" y="698999"/>
                  </a:lnTo>
                  <a:lnTo>
                    <a:pt x="284916" y="715667"/>
                  </a:lnTo>
                  <a:close/>
                </a:path>
                <a:path w="340360" h="754379">
                  <a:moveTo>
                    <a:pt x="294132" y="738609"/>
                  </a:moveTo>
                  <a:lnTo>
                    <a:pt x="294132" y="735329"/>
                  </a:lnTo>
                  <a:lnTo>
                    <a:pt x="275082" y="735329"/>
                  </a:lnTo>
                  <a:lnTo>
                    <a:pt x="275082" y="737295"/>
                  </a:lnTo>
                  <a:lnTo>
                    <a:pt x="284988" y="754379"/>
                  </a:lnTo>
                  <a:lnTo>
                    <a:pt x="294132" y="738609"/>
                  </a:lnTo>
                  <a:close/>
                </a:path>
                <a:path w="340360" h="754379">
                  <a:moveTo>
                    <a:pt x="293370" y="729995"/>
                  </a:moveTo>
                  <a:lnTo>
                    <a:pt x="284916" y="715667"/>
                  </a:lnTo>
                  <a:lnTo>
                    <a:pt x="276606" y="729995"/>
                  </a:lnTo>
                  <a:lnTo>
                    <a:pt x="293370" y="729995"/>
                  </a:lnTo>
                  <a:close/>
                </a:path>
                <a:path w="340360" h="754379">
                  <a:moveTo>
                    <a:pt x="293370" y="735329"/>
                  </a:moveTo>
                  <a:lnTo>
                    <a:pt x="293370" y="729995"/>
                  </a:lnTo>
                  <a:lnTo>
                    <a:pt x="276606" y="729995"/>
                  </a:lnTo>
                  <a:lnTo>
                    <a:pt x="276606" y="735329"/>
                  </a:lnTo>
                  <a:lnTo>
                    <a:pt x="293370" y="735329"/>
                  </a:lnTo>
                  <a:close/>
                </a:path>
                <a:path w="340360" h="754379">
                  <a:moveTo>
                    <a:pt x="339852" y="659129"/>
                  </a:moveTo>
                  <a:lnTo>
                    <a:pt x="338328" y="653033"/>
                  </a:lnTo>
                  <a:lnTo>
                    <a:pt x="333756" y="650747"/>
                  </a:lnTo>
                  <a:lnTo>
                    <a:pt x="329184" y="647699"/>
                  </a:lnTo>
                  <a:lnTo>
                    <a:pt x="323850" y="649223"/>
                  </a:lnTo>
                  <a:lnTo>
                    <a:pt x="320802" y="653795"/>
                  </a:lnTo>
                  <a:lnTo>
                    <a:pt x="284916" y="715667"/>
                  </a:lnTo>
                  <a:lnTo>
                    <a:pt x="293370" y="729995"/>
                  </a:lnTo>
                  <a:lnTo>
                    <a:pt x="293370" y="735329"/>
                  </a:lnTo>
                  <a:lnTo>
                    <a:pt x="294132" y="735329"/>
                  </a:lnTo>
                  <a:lnTo>
                    <a:pt x="294132" y="738609"/>
                  </a:lnTo>
                  <a:lnTo>
                    <a:pt x="337566" y="663701"/>
                  </a:lnTo>
                  <a:lnTo>
                    <a:pt x="339852" y="659129"/>
                  </a:lnTo>
                  <a:close/>
                </a:path>
              </a:pathLst>
            </a:custGeom>
            <a:solidFill>
              <a:srgbClr val="FF2BD8"/>
            </a:solidFill>
          </p:spPr>
          <p:txBody>
            <a:bodyPr wrap="square" lIns="0" tIns="0" rIns="0" bIns="0" rtlCol="0"/>
            <a:lstStyle/>
            <a:p>
              <a:endParaRPr/>
            </a:p>
          </p:txBody>
        </p:sp>
        <p:sp>
          <p:nvSpPr>
            <p:cNvPr id="17" name="object 17"/>
            <p:cNvSpPr/>
            <p:nvPr/>
          </p:nvSpPr>
          <p:spPr>
            <a:xfrm>
              <a:off x="6204203" y="4373879"/>
              <a:ext cx="276225" cy="749300"/>
            </a:xfrm>
            <a:custGeom>
              <a:avLst/>
              <a:gdLst/>
              <a:ahLst/>
              <a:cxnLst/>
              <a:rect l="l" t="t" r="r" b="b"/>
              <a:pathLst>
                <a:path w="276225" h="749300">
                  <a:moveTo>
                    <a:pt x="107557" y="149352"/>
                  </a:moveTo>
                  <a:lnTo>
                    <a:pt x="65646" y="0"/>
                  </a:lnTo>
                  <a:lnTo>
                    <a:pt x="0" y="0"/>
                  </a:lnTo>
                  <a:lnTo>
                    <a:pt x="0" y="149352"/>
                  </a:lnTo>
                  <a:lnTo>
                    <a:pt x="107557" y="149352"/>
                  </a:lnTo>
                  <a:close/>
                </a:path>
                <a:path w="276225" h="749300">
                  <a:moveTo>
                    <a:pt x="275844" y="749046"/>
                  </a:moveTo>
                  <a:lnTo>
                    <a:pt x="275844" y="149352"/>
                  </a:lnTo>
                  <a:lnTo>
                    <a:pt x="107557" y="149352"/>
                  </a:lnTo>
                  <a:lnTo>
                    <a:pt x="275844" y="749046"/>
                  </a:lnTo>
                  <a:close/>
                </a:path>
              </a:pathLst>
            </a:custGeom>
            <a:solidFill>
              <a:srgbClr val="FFFFFF"/>
            </a:solidFill>
          </p:spPr>
          <p:txBody>
            <a:bodyPr wrap="square" lIns="0" tIns="0" rIns="0" bIns="0" rtlCol="0"/>
            <a:lstStyle/>
            <a:p>
              <a:endParaRPr/>
            </a:p>
          </p:txBody>
        </p:sp>
        <p:sp>
          <p:nvSpPr>
            <p:cNvPr id="18" name="object 18"/>
            <p:cNvSpPr/>
            <p:nvPr/>
          </p:nvSpPr>
          <p:spPr>
            <a:xfrm>
              <a:off x="6195059" y="4373879"/>
              <a:ext cx="340360" cy="749300"/>
            </a:xfrm>
            <a:custGeom>
              <a:avLst/>
              <a:gdLst/>
              <a:ahLst/>
              <a:cxnLst/>
              <a:rect l="l" t="t" r="r" b="b"/>
              <a:pathLst>
                <a:path w="340359" h="749300">
                  <a:moveTo>
                    <a:pt x="19050" y="139446"/>
                  </a:moveTo>
                  <a:lnTo>
                    <a:pt x="19050" y="0"/>
                  </a:lnTo>
                  <a:lnTo>
                    <a:pt x="0" y="0"/>
                  </a:lnTo>
                  <a:lnTo>
                    <a:pt x="0" y="154686"/>
                  </a:lnTo>
                  <a:lnTo>
                    <a:pt x="3810" y="158496"/>
                  </a:lnTo>
                  <a:lnTo>
                    <a:pt x="9144" y="158496"/>
                  </a:lnTo>
                  <a:lnTo>
                    <a:pt x="9144" y="139446"/>
                  </a:lnTo>
                  <a:lnTo>
                    <a:pt x="19050" y="139446"/>
                  </a:lnTo>
                  <a:close/>
                </a:path>
                <a:path w="340359" h="749300">
                  <a:moveTo>
                    <a:pt x="294132" y="695206"/>
                  </a:moveTo>
                  <a:lnTo>
                    <a:pt x="294132" y="144018"/>
                  </a:lnTo>
                  <a:lnTo>
                    <a:pt x="290322" y="139446"/>
                  </a:lnTo>
                  <a:lnTo>
                    <a:pt x="9144" y="139446"/>
                  </a:lnTo>
                  <a:lnTo>
                    <a:pt x="19050" y="149352"/>
                  </a:lnTo>
                  <a:lnTo>
                    <a:pt x="19050" y="158496"/>
                  </a:lnTo>
                  <a:lnTo>
                    <a:pt x="275082" y="158496"/>
                  </a:lnTo>
                  <a:lnTo>
                    <a:pt x="275082" y="149352"/>
                  </a:lnTo>
                  <a:lnTo>
                    <a:pt x="284988" y="158496"/>
                  </a:lnTo>
                  <a:lnTo>
                    <a:pt x="284988" y="710972"/>
                  </a:lnTo>
                  <a:lnTo>
                    <a:pt x="294132" y="695206"/>
                  </a:lnTo>
                  <a:close/>
                </a:path>
                <a:path w="340359" h="749300">
                  <a:moveTo>
                    <a:pt x="19050" y="158496"/>
                  </a:moveTo>
                  <a:lnTo>
                    <a:pt x="19050" y="149352"/>
                  </a:lnTo>
                  <a:lnTo>
                    <a:pt x="9144" y="139446"/>
                  </a:lnTo>
                  <a:lnTo>
                    <a:pt x="9144" y="158496"/>
                  </a:lnTo>
                  <a:lnTo>
                    <a:pt x="19050" y="158496"/>
                  </a:lnTo>
                  <a:close/>
                </a:path>
                <a:path w="340359" h="749300">
                  <a:moveTo>
                    <a:pt x="284607" y="711629"/>
                  </a:moveTo>
                  <a:lnTo>
                    <a:pt x="248412" y="649224"/>
                  </a:lnTo>
                  <a:lnTo>
                    <a:pt x="246126" y="644652"/>
                  </a:lnTo>
                  <a:lnTo>
                    <a:pt x="240030" y="643128"/>
                  </a:lnTo>
                  <a:lnTo>
                    <a:pt x="235458" y="646176"/>
                  </a:lnTo>
                  <a:lnTo>
                    <a:pt x="230886" y="648462"/>
                  </a:lnTo>
                  <a:lnTo>
                    <a:pt x="229362" y="654558"/>
                  </a:lnTo>
                  <a:lnTo>
                    <a:pt x="232410" y="659130"/>
                  </a:lnTo>
                  <a:lnTo>
                    <a:pt x="275082" y="732105"/>
                  </a:lnTo>
                  <a:lnTo>
                    <a:pt x="275082" y="729996"/>
                  </a:lnTo>
                  <a:lnTo>
                    <a:pt x="276606" y="729996"/>
                  </a:lnTo>
                  <a:lnTo>
                    <a:pt x="276606" y="725424"/>
                  </a:lnTo>
                  <a:lnTo>
                    <a:pt x="284607" y="711629"/>
                  </a:lnTo>
                  <a:close/>
                </a:path>
                <a:path w="340359" h="749300">
                  <a:moveTo>
                    <a:pt x="284988" y="158496"/>
                  </a:moveTo>
                  <a:lnTo>
                    <a:pt x="275082" y="149352"/>
                  </a:lnTo>
                  <a:lnTo>
                    <a:pt x="275082" y="158496"/>
                  </a:lnTo>
                  <a:lnTo>
                    <a:pt x="284988" y="158496"/>
                  </a:lnTo>
                  <a:close/>
                </a:path>
                <a:path w="340359" h="749300">
                  <a:moveTo>
                    <a:pt x="284988" y="710972"/>
                  </a:moveTo>
                  <a:lnTo>
                    <a:pt x="284988" y="158496"/>
                  </a:lnTo>
                  <a:lnTo>
                    <a:pt x="275082" y="158496"/>
                  </a:lnTo>
                  <a:lnTo>
                    <a:pt x="275082" y="695206"/>
                  </a:lnTo>
                  <a:lnTo>
                    <a:pt x="284607" y="711629"/>
                  </a:lnTo>
                  <a:lnTo>
                    <a:pt x="284988" y="710972"/>
                  </a:lnTo>
                  <a:close/>
                </a:path>
                <a:path w="340359" h="749300">
                  <a:moveTo>
                    <a:pt x="294132" y="733408"/>
                  </a:moveTo>
                  <a:lnTo>
                    <a:pt x="294132" y="729996"/>
                  </a:lnTo>
                  <a:lnTo>
                    <a:pt x="275082" y="729996"/>
                  </a:lnTo>
                  <a:lnTo>
                    <a:pt x="275082" y="732105"/>
                  </a:lnTo>
                  <a:lnTo>
                    <a:pt x="284988" y="749046"/>
                  </a:lnTo>
                  <a:lnTo>
                    <a:pt x="294132" y="733408"/>
                  </a:lnTo>
                  <a:close/>
                </a:path>
                <a:path w="340359" h="749300">
                  <a:moveTo>
                    <a:pt x="292608" y="725424"/>
                  </a:moveTo>
                  <a:lnTo>
                    <a:pt x="284607" y="711629"/>
                  </a:lnTo>
                  <a:lnTo>
                    <a:pt x="276606" y="725424"/>
                  </a:lnTo>
                  <a:lnTo>
                    <a:pt x="292608" y="725424"/>
                  </a:lnTo>
                  <a:close/>
                </a:path>
                <a:path w="340359" h="749300">
                  <a:moveTo>
                    <a:pt x="292608" y="729996"/>
                  </a:moveTo>
                  <a:lnTo>
                    <a:pt x="292608" y="725424"/>
                  </a:lnTo>
                  <a:lnTo>
                    <a:pt x="276606" y="725424"/>
                  </a:lnTo>
                  <a:lnTo>
                    <a:pt x="276606" y="729996"/>
                  </a:lnTo>
                  <a:lnTo>
                    <a:pt x="292608" y="729996"/>
                  </a:lnTo>
                  <a:close/>
                </a:path>
                <a:path w="340359" h="749300">
                  <a:moveTo>
                    <a:pt x="339852" y="654558"/>
                  </a:moveTo>
                  <a:lnTo>
                    <a:pt x="338328" y="648462"/>
                  </a:lnTo>
                  <a:lnTo>
                    <a:pt x="333756" y="646176"/>
                  </a:lnTo>
                  <a:lnTo>
                    <a:pt x="329184" y="643128"/>
                  </a:lnTo>
                  <a:lnTo>
                    <a:pt x="323850" y="644652"/>
                  </a:lnTo>
                  <a:lnTo>
                    <a:pt x="320802" y="649224"/>
                  </a:lnTo>
                  <a:lnTo>
                    <a:pt x="284607" y="711629"/>
                  </a:lnTo>
                  <a:lnTo>
                    <a:pt x="292608" y="725424"/>
                  </a:lnTo>
                  <a:lnTo>
                    <a:pt x="292608" y="729996"/>
                  </a:lnTo>
                  <a:lnTo>
                    <a:pt x="294132" y="729996"/>
                  </a:lnTo>
                  <a:lnTo>
                    <a:pt x="294132" y="733408"/>
                  </a:lnTo>
                  <a:lnTo>
                    <a:pt x="337566" y="659130"/>
                  </a:lnTo>
                  <a:lnTo>
                    <a:pt x="339852" y="654558"/>
                  </a:lnTo>
                  <a:close/>
                </a:path>
              </a:pathLst>
            </a:custGeom>
            <a:solidFill>
              <a:srgbClr val="FF2BD8"/>
            </a:solidFill>
          </p:spPr>
          <p:txBody>
            <a:bodyPr wrap="square" lIns="0" tIns="0" rIns="0" bIns="0" rtlCol="0"/>
            <a:lstStyle/>
            <a:p>
              <a:endParaRPr/>
            </a:p>
          </p:txBody>
        </p:sp>
        <p:sp>
          <p:nvSpPr>
            <p:cNvPr id="19" name="object 19"/>
            <p:cNvSpPr/>
            <p:nvPr/>
          </p:nvSpPr>
          <p:spPr>
            <a:xfrm>
              <a:off x="4862322" y="4373880"/>
              <a:ext cx="275590" cy="754380"/>
            </a:xfrm>
            <a:custGeom>
              <a:avLst/>
              <a:gdLst/>
              <a:ahLst/>
              <a:cxnLst/>
              <a:rect l="l" t="t" r="r" b="b"/>
              <a:pathLst>
                <a:path w="275589" h="754379">
                  <a:moveTo>
                    <a:pt x="107177" y="153923"/>
                  </a:moveTo>
                  <a:lnTo>
                    <a:pt x="64136" y="0"/>
                  </a:lnTo>
                  <a:lnTo>
                    <a:pt x="0" y="0"/>
                  </a:lnTo>
                  <a:lnTo>
                    <a:pt x="0" y="153923"/>
                  </a:lnTo>
                  <a:lnTo>
                    <a:pt x="107177" y="153923"/>
                  </a:lnTo>
                  <a:close/>
                </a:path>
                <a:path w="275589" h="754379">
                  <a:moveTo>
                    <a:pt x="275082" y="754379"/>
                  </a:moveTo>
                  <a:lnTo>
                    <a:pt x="275082" y="153923"/>
                  </a:lnTo>
                  <a:lnTo>
                    <a:pt x="107177" y="153923"/>
                  </a:lnTo>
                  <a:lnTo>
                    <a:pt x="275082" y="754379"/>
                  </a:lnTo>
                  <a:close/>
                </a:path>
              </a:pathLst>
            </a:custGeom>
            <a:solidFill>
              <a:srgbClr val="FFFFFF"/>
            </a:solidFill>
          </p:spPr>
          <p:txBody>
            <a:bodyPr wrap="square" lIns="0" tIns="0" rIns="0" bIns="0" rtlCol="0"/>
            <a:lstStyle/>
            <a:p>
              <a:endParaRPr/>
            </a:p>
          </p:txBody>
        </p:sp>
        <p:sp>
          <p:nvSpPr>
            <p:cNvPr id="20" name="object 20"/>
            <p:cNvSpPr/>
            <p:nvPr/>
          </p:nvSpPr>
          <p:spPr>
            <a:xfrm>
              <a:off x="4853177" y="4373880"/>
              <a:ext cx="340360" cy="754380"/>
            </a:xfrm>
            <a:custGeom>
              <a:avLst/>
              <a:gdLst/>
              <a:ahLst/>
              <a:cxnLst/>
              <a:rect l="l" t="t" r="r" b="b"/>
              <a:pathLst>
                <a:path w="340360" h="754379">
                  <a:moveTo>
                    <a:pt x="19050" y="144779"/>
                  </a:moveTo>
                  <a:lnTo>
                    <a:pt x="19050" y="0"/>
                  </a:lnTo>
                  <a:lnTo>
                    <a:pt x="0" y="0"/>
                  </a:lnTo>
                  <a:lnTo>
                    <a:pt x="0" y="159257"/>
                  </a:lnTo>
                  <a:lnTo>
                    <a:pt x="3810" y="163829"/>
                  </a:lnTo>
                  <a:lnTo>
                    <a:pt x="9143" y="163829"/>
                  </a:lnTo>
                  <a:lnTo>
                    <a:pt x="9144" y="144779"/>
                  </a:lnTo>
                  <a:lnTo>
                    <a:pt x="19050" y="144779"/>
                  </a:lnTo>
                  <a:close/>
                </a:path>
                <a:path w="340360" h="754379">
                  <a:moveTo>
                    <a:pt x="294132" y="699778"/>
                  </a:moveTo>
                  <a:lnTo>
                    <a:pt x="294132" y="148589"/>
                  </a:lnTo>
                  <a:lnTo>
                    <a:pt x="289560" y="144779"/>
                  </a:lnTo>
                  <a:lnTo>
                    <a:pt x="9144" y="144779"/>
                  </a:lnTo>
                  <a:lnTo>
                    <a:pt x="19050" y="153923"/>
                  </a:lnTo>
                  <a:lnTo>
                    <a:pt x="19050" y="163829"/>
                  </a:lnTo>
                  <a:lnTo>
                    <a:pt x="275082" y="163829"/>
                  </a:lnTo>
                  <a:lnTo>
                    <a:pt x="275082" y="153923"/>
                  </a:lnTo>
                  <a:lnTo>
                    <a:pt x="284226" y="163829"/>
                  </a:lnTo>
                  <a:lnTo>
                    <a:pt x="284226" y="715544"/>
                  </a:lnTo>
                  <a:lnTo>
                    <a:pt x="284607" y="716201"/>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607" y="716201"/>
                  </a:moveTo>
                  <a:lnTo>
                    <a:pt x="248412" y="653795"/>
                  </a:lnTo>
                  <a:lnTo>
                    <a:pt x="245364" y="649223"/>
                  </a:lnTo>
                  <a:lnTo>
                    <a:pt x="240030" y="647699"/>
                  </a:lnTo>
                  <a:lnTo>
                    <a:pt x="235458" y="650747"/>
                  </a:lnTo>
                  <a:lnTo>
                    <a:pt x="230886" y="653033"/>
                  </a:lnTo>
                  <a:lnTo>
                    <a:pt x="229362" y="659129"/>
                  </a:lnTo>
                  <a:lnTo>
                    <a:pt x="231648" y="663701"/>
                  </a:lnTo>
                  <a:lnTo>
                    <a:pt x="275082" y="738609"/>
                  </a:lnTo>
                  <a:lnTo>
                    <a:pt x="275082" y="735329"/>
                  </a:lnTo>
                  <a:lnTo>
                    <a:pt x="276606" y="735329"/>
                  </a:lnTo>
                  <a:lnTo>
                    <a:pt x="276606" y="729995"/>
                  </a:lnTo>
                  <a:lnTo>
                    <a:pt x="284607" y="716201"/>
                  </a:lnTo>
                  <a:close/>
                </a:path>
                <a:path w="340360" h="754379">
                  <a:moveTo>
                    <a:pt x="284226" y="163829"/>
                  </a:moveTo>
                  <a:lnTo>
                    <a:pt x="275082" y="153923"/>
                  </a:lnTo>
                  <a:lnTo>
                    <a:pt x="275082" y="163829"/>
                  </a:lnTo>
                  <a:lnTo>
                    <a:pt x="284226" y="163829"/>
                  </a:lnTo>
                  <a:close/>
                </a:path>
                <a:path w="340360" h="754379">
                  <a:moveTo>
                    <a:pt x="284226" y="715544"/>
                  </a:moveTo>
                  <a:lnTo>
                    <a:pt x="284226" y="163829"/>
                  </a:lnTo>
                  <a:lnTo>
                    <a:pt x="275082" y="163829"/>
                  </a:lnTo>
                  <a:lnTo>
                    <a:pt x="275082" y="699778"/>
                  </a:lnTo>
                  <a:lnTo>
                    <a:pt x="284226" y="715544"/>
                  </a:lnTo>
                  <a:close/>
                </a:path>
                <a:path w="340360" h="754379">
                  <a:moveTo>
                    <a:pt x="294132" y="737539"/>
                  </a:moveTo>
                  <a:lnTo>
                    <a:pt x="294132" y="735329"/>
                  </a:lnTo>
                  <a:lnTo>
                    <a:pt x="275082" y="735329"/>
                  </a:lnTo>
                  <a:lnTo>
                    <a:pt x="275082" y="738609"/>
                  </a:lnTo>
                  <a:lnTo>
                    <a:pt x="284226" y="754379"/>
                  </a:lnTo>
                  <a:lnTo>
                    <a:pt x="294132" y="737539"/>
                  </a:lnTo>
                  <a:close/>
                </a:path>
                <a:path w="340360" h="754379">
                  <a:moveTo>
                    <a:pt x="292608" y="729995"/>
                  </a:moveTo>
                  <a:lnTo>
                    <a:pt x="284607" y="716201"/>
                  </a:lnTo>
                  <a:lnTo>
                    <a:pt x="276606" y="729995"/>
                  </a:lnTo>
                  <a:lnTo>
                    <a:pt x="292608" y="729995"/>
                  </a:lnTo>
                  <a:close/>
                </a:path>
                <a:path w="340360" h="754379">
                  <a:moveTo>
                    <a:pt x="292608" y="735329"/>
                  </a:moveTo>
                  <a:lnTo>
                    <a:pt x="292608" y="729995"/>
                  </a:lnTo>
                  <a:lnTo>
                    <a:pt x="276606" y="729995"/>
                  </a:lnTo>
                  <a:lnTo>
                    <a:pt x="276606" y="735329"/>
                  </a:lnTo>
                  <a:lnTo>
                    <a:pt x="292608" y="735329"/>
                  </a:lnTo>
                  <a:close/>
                </a:path>
                <a:path w="340360" h="754379">
                  <a:moveTo>
                    <a:pt x="339852" y="659129"/>
                  </a:moveTo>
                  <a:lnTo>
                    <a:pt x="338328" y="653033"/>
                  </a:lnTo>
                  <a:lnTo>
                    <a:pt x="333756" y="650747"/>
                  </a:lnTo>
                  <a:lnTo>
                    <a:pt x="329184" y="647699"/>
                  </a:lnTo>
                  <a:lnTo>
                    <a:pt x="323088" y="649223"/>
                  </a:lnTo>
                  <a:lnTo>
                    <a:pt x="320802" y="653795"/>
                  </a:lnTo>
                  <a:lnTo>
                    <a:pt x="284607" y="716201"/>
                  </a:lnTo>
                  <a:lnTo>
                    <a:pt x="292608" y="729995"/>
                  </a:lnTo>
                  <a:lnTo>
                    <a:pt x="292608" y="735329"/>
                  </a:lnTo>
                  <a:lnTo>
                    <a:pt x="294132" y="735329"/>
                  </a:lnTo>
                  <a:lnTo>
                    <a:pt x="294132" y="737539"/>
                  </a:lnTo>
                  <a:lnTo>
                    <a:pt x="337566" y="663701"/>
                  </a:lnTo>
                  <a:lnTo>
                    <a:pt x="339852" y="659129"/>
                  </a:lnTo>
                  <a:close/>
                </a:path>
              </a:pathLst>
            </a:custGeom>
            <a:solidFill>
              <a:srgbClr val="FF2BD8"/>
            </a:solidFill>
          </p:spPr>
          <p:txBody>
            <a:bodyPr wrap="square" lIns="0" tIns="0" rIns="0" bIns="0" rtlCol="0"/>
            <a:lstStyle/>
            <a:p>
              <a:endParaRPr/>
            </a:p>
          </p:txBody>
        </p:sp>
        <p:sp>
          <p:nvSpPr>
            <p:cNvPr id="21" name="object 21"/>
            <p:cNvSpPr/>
            <p:nvPr/>
          </p:nvSpPr>
          <p:spPr>
            <a:xfrm>
              <a:off x="2365247" y="4612386"/>
              <a:ext cx="5230495" cy="28575"/>
            </a:xfrm>
            <a:custGeom>
              <a:avLst/>
              <a:gdLst/>
              <a:ahLst/>
              <a:cxnLst/>
              <a:rect l="l" t="t" r="r" b="b"/>
              <a:pathLst>
                <a:path w="5230495" h="28575">
                  <a:moveTo>
                    <a:pt x="5230367" y="28194"/>
                  </a:moveTo>
                  <a:lnTo>
                    <a:pt x="5230367" y="0"/>
                  </a:lnTo>
                  <a:lnTo>
                    <a:pt x="0" y="0"/>
                  </a:lnTo>
                  <a:lnTo>
                    <a:pt x="0" y="28194"/>
                  </a:lnTo>
                  <a:lnTo>
                    <a:pt x="5230367" y="28194"/>
                  </a:lnTo>
                  <a:close/>
                </a:path>
              </a:pathLst>
            </a:custGeom>
            <a:solidFill>
              <a:srgbClr val="000000"/>
            </a:solidFill>
          </p:spPr>
          <p:txBody>
            <a:bodyPr wrap="square" lIns="0" tIns="0" rIns="0" bIns="0" rtlCol="0"/>
            <a:lstStyle/>
            <a:p>
              <a:endParaRPr/>
            </a:p>
          </p:txBody>
        </p:sp>
        <p:pic>
          <p:nvPicPr>
            <p:cNvPr id="22" name="object 22"/>
            <p:cNvPicPr/>
            <p:nvPr/>
          </p:nvPicPr>
          <p:blipFill>
            <a:blip r:embed="rId4" cstate="print"/>
            <a:stretch>
              <a:fillRect/>
            </a:stretch>
          </p:blipFill>
          <p:spPr>
            <a:xfrm>
              <a:off x="3629235" y="5353050"/>
              <a:ext cx="3056084" cy="305477"/>
            </a:xfrm>
            <a:prstGeom prst="rect">
              <a:avLst/>
            </a:prstGeom>
          </p:spPr>
        </p:pic>
      </p:grpSp>
      <p:sp>
        <p:nvSpPr>
          <p:cNvPr id="23" name="object 23"/>
          <p:cNvSpPr txBox="1"/>
          <p:nvPr/>
        </p:nvSpPr>
        <p:spPr>
          <a:xfrm>
            <a:off x="1258316" y="5907278"/>
            <a:ext cx="675322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uFill>
                  <a:solidFill>
                    <a:srgbClr val="000000"/>
                  </a:solidFill>
                </a:uFill>
                <a:latin typeface="Arial"/>
                <a:cs typeface="Arial"/>
              </a:rPr>
              <a:t>Forwarding</a:t>
            </a:r>
            <a:r>
              <a:rPr sz="2400" spc="-5" dirty="0">
                <a:latin typeface="Arial"/>
                <a:cs typeface="Arial"/>
              </a:rPr>
              <a:t> is the sending of packets along </a:t>
            </a:r>
            <a:r>
              <a:rPr sz="2400" dirty="0">
                <a:latin typeface="Arial"/>
                <a:cs typeface="Arial"/>
              </a:rPr>
              <a:t>a </a:t>
            </a:r>
            <a:r>
              <a:rPr sz="2400" spc="-5" dirty="0">
                <a:latin typeface="Arial"/>
                <a:cs typeface="Arial"/>
              </a:rPr>
              <a:t>path</a:t>
            </a:r>
            <a:endParaRPr sz="24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4968027"/>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Nonadaptive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do not depend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When the network is booted, routing tables are fixed.</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Also called static routing algorithms</a:t>
            </a:r>
          </a:p>
          <a:p>
            <a:pPr marL="469900" marR="5080" lvl="1">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are based on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Dynamic routing algorithms</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7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2547" y="304800"/>
            <a:ext cx="4853305" cy="574040"/>
          </a:xfrm>
          <a:prstGeom prst="rect">
            <a:avLst/>
          </a:prstGeom>
        </p:spPr>
        <p:txBody>
          <a:bodyPr vert="horz" wrap="square" lIns="0" tIns="12700" rIns="0" bIns="0" rtlCol="0">
            <a:spAutoFit/>
          </a:bodyPr>
          <a:lstStyle/>
          <a:p>
            <a:pPr marL="12700">
              <a:lnSpc>
                <a:spcPct val="100000"/>
              </a:lnSpc>
              <a:spcBef>
                <a:spcPts val="100"/>
              </a:spcBef>
            </a:pPr>
            <a:r>
              <a:rPr dirty="0"/>
              <a:t>The Optimality</a:t>
            </a:r>
            <a:r>
              <a:rPr spc="-125" dirty="0"/>
              <a:t> </a:t>
            </a:r>
            <a:r>
              <a:rPr dirty="0"/>
              <a:t>Principle</a:t>
            </a:r>
          </a:p>
        </p:txBody>
      </p:sp>
      <p:sp>
        <p:nvSpPr>
          <p:cNvPr id="7" name="object 7"/>
          <p:cNvSpPr txBox="1"/>
          <p:nvPr/>
        </p:nvSpPr>
        <p:spPr>
          <a:xfrm>
            <a:off x="579396" y="970503"/>
            <a:ext cx="9250403" cy="33804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Each portion of </a:t>
            </a:r>
            <a:r>
              <a:rPr sz="2400" dirty="0">
                <a:latin typeface="Arial"/>
                <a:cs typeface="Arial"/>
              </a:rPr>
              <a:t>a </a:t>
            </a:r>
            <a:r>
              <a:rPr sz="2400" spc="-5" dirty="0">
                <a:latin typeface="Arial"/>
                <a:cs typeface="Arial"/>
              </a:rPr>
              <a:t>best path is also </a:t>
            </a:r>
            <a:r>
              <a:rPr sz="2400" dirty="0">
                <a:latin typeface="Arial"/>
                <a:cs typeface="Arial"/>
              </a:rPr>
              <a:t>a </a:t>
            </a:r>
            <a:r>
              <a:rPr sz="2400" spc="-5" dirty="0">
                <a:latin typeface="Arial"/>
                <a:cs typeface="Arial"/>
              </a:rPr>
              <a:t>best path; the  union of them to </a:t>
            </a:r>
            <a:r>
              <a:rPr sz="2400" dirty="0">
                <a:latin typeface="Arial"/>
                <a:cs typeface="Arial"/>
              </a:rPr>
              <a:t>a </a:t>
            </a:r>
            <a:r>
              <a:rPr sz="2400" spc="-5" dirty="0">
                <a:latin typeface="Arial"/>
                <a:cs typeface="Arial"/>
              </a:rPr>
              <a:t>router is </a:t>
            </a:r>
            <a:r>
              <a:rPr sz="2400" dirty="0">
                <a:latin typeface="Arial"/>
                <a:cs typeface="Arial"/>
              </a:rPr>
              <a:t>a </a:t>
            </a:r>
            <a:r>
              <a:rPr sz="2400" spc="-5" dirty="0">
                <a:latin typeface="Arial"/>
                <a:cs typeface="Arial"/>
              </a:rPr>
              <a:t>tree called the </a:t>
            </a:r>
            <a:r>
              <a:rPr sz="2400" u="heavy" spc="-5" dirty="0">
                <a:uFill>
                  <a:solidFill>
                    <a:srgbClr val="000000"/>
                  </a:solidFill>
                </a:uFill>
                <a:latin typeface="Arial"/>
                <a:cs typeface="Arial"/>
              </a:rPr>
              <a:t>sink</a:t>
            </a:r>
            <a:r>
              <a:rPr sz="2400" u="heavy" spc="15" dirty="0">
                <a:uFill>
                  <a:solidFill>
                    <a:srgbClr val="000000"/>
                  </a:solidFill>
                </a:uFill>
                <a:latin typeface="Arial"/>
                <a:cs typeface="Arial"/>
              </a:rPr>
              <a:t> </a:t>
            </a:r>
            <a:r>
              <a:rPr sz="2400" u="heavy" spc="-5" dirty="0">
                <a:uFill>
                  <a:solidFill>
                    <a:srgbClr val="000000"/>
                  </a:solidFill>
                </a:uFill>
                <a:latin typeface="Arial"/>
                <a:cs typeface="Arial"/>
              </a:rPr>
              <a:t>tree</a:t>
            </a:r>
            <a:endParaRPr lang="en-US" sz="2400" u="heavy" dirty="0">
              <a:uFill>
                <a:solidFill>
                  <a:srgbClr val="000000"/>
                </a:solidFill>
              </a:uFill>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Best means fewest hops in the</a:t>
            </a:r>
            <a:r>
              <a:rPr sz="2400" spc="15" dirty="0">
                <a:latin typeface="Arial"/>
                <a:cs typeface="Arial"/>
              </a:rPr>
              <a:t> </a:t>
            </a:r>
            <a:r>
              <a:rPr sz="2400" spc="-5" dirty="0">
                <a:latin typeface="Arial"/>
                <a:cs typeface="Arial"/>
              </a:rPr>
              <a:t>example</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Set of all optimal routes from all sources to a given destination form a </a:t>
            </a:r>
            <a:r>
              <a:rPr lang="en-IN" sz="2400" b="1" spc="-5" dirty="0">
                <a:latin typeface="Arial"/>
                <a:cs typeface="Arial"/>
              </a:rPr>
              <a:t>sink tree</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Goal of routing algorithm: discover and use sink trees for all the routers.</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The optimality principle acts as a Benchmark for comparison</a:t>
            </a:r>
            <a:endParaRPr sz="2400" dirty="0">
              <a:latin typeface="Arial"/>
              <a:cs typeface="Arial"/>
            </a:endParaRPr>
          </a:p>
          <a:p>
            <a:pPr marR="1252855" algn="r">
              <a:lnSpc>
                <a:spcPct val="100000"/>
              </a:lnSpc>
              <a:spcBef>
                <a:spcPts val="915"/>
              </a:spcBef>
            </a:pPr>
            <a:endParaRPr dirty="0">
              <a:latin typeface="Arial"/>
              <a:cs typeface="Arial"/>
            </a:endParaRPr>
          </a:p>
        </p:txBody>
      </p:sp>
      <p:grpSp>
        <p:nvGrpSpPr>
          <p:cNvPr id="11" name="Group 10">
            <a:extLst>
              <a:ext uri="{FF2B5EF4-FFF2-40B4-BE49-F238E27FC236}">
                <a16:creationId xmlns:a16="http://schemas.microsoft.com/office/drawing/2014/main" id="{EFA8786B-58FC-4E69-B969-BCD650CEF807}"/>
              </a:ext>
            </a:extLst>
          </p:cNvPr>
          <p:cNvGrpSpPr>
            <a:grpSpLocks noGrp="1" noUngrp="1" noChangeAspect="1"/>
          </p:cNvGrpSpPr>
          <p:nvPr/>
        </p:nvGrpSpPr>
        <p:grpSpPr>
          <a:xfrm>
            <a:off x="990600" y="4044909"/>
            <a:ext cx="8582889" cy="3380413"/>
            <a:chOff x="685800" y="1851025"/>
            <a:chExt cx="7772400" cy="3559175"/>
          </a:xfrm>
        </p:grpSpPr>
        <p:pic>
          <p:nvPicPr>
            <p:cNvPr id="12" name="Picture 11" descr="05_Page_05.tif">
              <a:extLst>
                <a:ext uri="{FF2B5EF4-FFF2-40B4-BE49-F238E27FC236}">
                  <a16:creationId xmlns:a16="http://schemas.microsoft.com/office/drawing/2014/main" id="{1ED9CE54-A228-435A-8983-9A602E379206}"/>
                </a:ext>
              </a:extLst>
            </p:cNvPr>
            <p:cNvPicPr>
              <a:picLocks noRot="1" noChangeAspect="1" noMove="1" noResize="1"/>
            </p:cNvPicPr>
            <p:nvPr isPhoto="1"/>
          </p:nvPicPr>
          <p:blipFill>
            <a:blip r:embed="rId2" cstate="print">
              <a:lum/>
            </a:blip>
            <a:stretch>
              <a:fillRect/>
            </a:stretch>
          </p:blipFill>
          <p:spPr>
            <a:xfrm>
              <a:off x="685800" y="1851025"/>
              <a:ext cx="7772400" cy="3154363"/>
            </a:xfrm>
            <a:prstGeom prst="rect">
              <a:avLst/>
            </a:prstGeom>
            <a:noFill/>
            <a:ln>
              <a:noFill/>
            </a:ln>
          </p:spPr>
        </p:pic>
        <p:sp>
          <p:nvSpPr>
            <p:cNvPr id="13" name="Rectangle 12">
              <a:extLst>
                <a:ext uri="{FF2B5EF4-FFF2-40B4-BE49-F238E27FC236}">
                  <a16:creationId xmlns:a16="http://schemas.microsoft.com/office/drawing/2014/main" id="{75644FD5-CE87-481E-9D24-1508436387D7}"/>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A network. (b) A sink tree for router B.</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(1)</a:t>
            </a:r>
          </a:p>
        </p:txBody>
      </p:sp>
      <p:sp>
        <p:nvSpPr>
          <p:cNvPr id="3" name="object 3"/>
          <p:cNvSpPr/>
          <p:nvPr/>
        </p:nvSpPr>
        <p:spPr>
          <a:xfrm>
            <a:off x="457200" y="339394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609600" y="1691894"/>
            <a:ext cx="9144000" cy="4649991"/>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Dijkstra</a:t>
            </a:r>
            <a:r>
              <a:rPr sz="2400" spc="-5" dirty="0">
                <a:latin typeface="Arial"/>
                <a:cs typeface="Arial"/>
              </a:rPr>
              <a:t>’s algorithm computes </a:t>
            </a:r>
            <a:r>
              <a:rPr sz="2400" dirty="0">
                <a:latin typeface="Arial"/>
                <a:cs typeface="Arial"/>
              </a:rPr>
              <a:t>a </a:t>
            </a:r>
            <a:r>
              <a:rPr sz="2400" spc="-5" dirty="0">
                <a:latin typeface="Arial"/>
                <a:cs typeface="Arial"/>
              </a:rPr>
              <a:t>sink tree on the</a:t>
            </a:r>
            <a:r>
              <a:rPr sz="2400" spc="25" dirty="0">
                <a:latin typeface="Arial"/>
                <a:cs typeface="Arial"/>
              </a:rPr>
              <a:t> </a:t>
            </a:r>
            <a:r>
              <a:rPr sz="2400" spc="-5" dirty="0">
                <a:latin typeface="Arial"/>
                <a:cs typeface="Arial"/>
              </a:rPr>
              <a:t>graph:</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link </a:t>
            </a:r>
            <a:r>
              <a:rPr sz="2400" dirty="0">
                <a:latin typeface="Arial"/>
                <a:cs typeface="Arial"/>
              </a:rPr>
              <a:t>is assigned a </a:t>
            </a:r>
            <a:r>
              <a:rPr sz="2400" spc="-5" dirty="0">
                <a:latin typeface="Arial"/>
                <a:cs typeface="Arial"/>
              </a:rPr>
              <a:t>non-negative</a:t>
            </a:r>
            <a:r>
              <a:rPr sz="2400" spc="-25" dirty="0">
                <a:latin typeface="Arial"/>
                <a:cs typeface="Arial"/>
              </a:rPr>
              <a:t> </a:t>
            </a:r>
            <a:r>
              <a:rPr sz="2400" spc="-5" dirty="0">
                <a:latin typeface="Arial"/>
                <a:cs typeface="Arial"/>
              </a:rPr>
              <a:t>weight/distance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Shortest path is the one with lowest total</a:t>
            </a:r>
            <a:r>
              <a:rPr sz="2400" spc="15" dirty="0">
                <a:latin typeface="Arial"/>
                <a:cs typeface="Arial"/>
              </a:rPr>
              <a:t> </a:t>
            </a:r>
            <a:r>
              <a:rPr sz="2400" spc="-5" dirty="0">
                <a:latin typeface="Arial"/>
                <a:cs typeface="Arial"/>
              </a:rPr>
              <a:t>weight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Using weights of </a:t>
            </a:r>
            <a:r>
              <a:rPr sz="2400" dirty="0">
                <a:latin typeface="Arial"/>
                <a:cs typeface="Arial"/>
              </a:rPr>
              <a:t>1 </a:t>
            </a:r>
            <a:r>
              <a:rPr sz="2400" spc="-5" dirty="0">
                <a:latin typeface="Arial"/>
                <a:cs typeface="Arial"/>
              </a:rPr>
              <a:t>gives paths with fewest</a:t>
            </a:r>
            <a:r>
              <a:rPr sz="2400" spc="20" dirty="0">
                <a:latin typeface="Arial"/>
                <a:cs typeface="Arial"/>
              </a:rPr>
              <a:t> </a:t>
            </a:r>
            <a:r>
              <a:rPr sz="2400" spc="-5" dirty="0">
                <a:latin typeface="Arial"/>
                <a:cs typeface="Arial"/>
              </a:rPr>
              <a:t>hops</a:t>
            </a:r>
            <a:endParaRPr sz="2400" dirty="0">
              <a:latin typeface="Arial"/>
              <a:cs typeface="Arial"/>
            </a:endParaRPr>
          </a:p>
          <a:p>
            <a:pPr>
              <a:lnSpc>
                <a:spcPct val="100000"/>
              </a:lnSpc>
              <a:buClr>
                <a:srgbClr val="0000FF"/>
              </a:buClr>
              <a:buFont typeface="Arial"/>
              <a:buChar char="•"/>
            </a:pPr>
            <a:endParaRPr sz="2700" dirty="0">
              <a:latin typeface="Arial"/>
              <a:cs typeface="Arial"/>
            </a:endParaRPr>
          </a:p>
          <a:p>
            <a:pPr marL="12700">
              <a:lnSpc>
                <a:spcPct val="100000"/>
              </a:lnSpc>
              <a:spcBef>
                <a:spcPts val="2175"/>
              </a:spcBef>
            </a:pPr>
            <a:r>
              <a:rPr sz="2400" spc="-5" dirty="0">
                <a:latin typeface="Arial"/>
                <a:cs typeface="Arial"/>
              </a:rPr>
              <a:t>Algorithm:</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Start with sink, set distance at other nodes to</a:t>
            </a:r>
            <a:r>
              <a:rPr sz="2400" spc="-15" dirty="0">
                <a:latin typeface="Arial"/>
                <a:cs typeface="Arial"/>
              </a:rPr>
              <a:t> </a:t>
            </a:r>
            <a:r>
              <a:rPr sz="2400" spc="-5" dirty="0">
                <a:latin typeface="Arial"/>
                <a:cs typeface="Arial"/>
              </a:rPr>
              <a:t>infinity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Relax distance to other</a:t>
            </a:r>
            <a:r>
              <a:rPr sz="2400" spc="25" dirty="0">
                <a:latin typeface="Arial"/>
                <a:cs typeface="Arial"/>
              </a:rPr>
              <a:t> </a:t>
            </a:r>
            <a:r>
              <a:rPr sz="2400" spc="-5" dirty="0">
                <a:latin typeface="Arial"/>
                <a:cs typeface="Arial"/>
              </a:rPr>
              <a:t>nodes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Pick the lowest distance node, add it to sink</a:t>
            </a:r>
            <a:r>
              <a:rPr sz="2400" spc="30" dirty="0">
                <a:latin typeface="Arial"/>
                <a:cs typeface="Arial"/>
              </a:rPr>
              <a:t> </a:t>
            </a:r>
            <a:r>
              <a:rPr sz="2400" spc="-5" dirty="0">
                <a:latin typeface="Arial"/>
                <a:cs typeface="Arial"/>
              </a:rPr>
              <a:t>tree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Repeat until all nodes are in the sink</a:t>
            </a:r>
            <a:r>
              <a:rPr sz="2400" spc="70" dirty="0">
                <a:latin typeface="Arial"/>
                <a:cs typeface="Arial"/>
              </a:rPr>
              <a:t> </a:t>
            </a:r>
            <a:r>
              <a:rPr sz="2400" spc="-5" dirty="0">
                <a:latin typeface="Arial"/>
                <a:cs typeface="Arial"/>
              </a:rPr>
              <a:t>tree</a:t>
            </a:r>
            <a:endParaRPr sz="2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(2)</a:t>
            </a:r>
          </a:p>
        </p:txBody>
      </p:sp>
      <p:grpSp>
        <p:nvGrpSpPr>
          <p:cNvPr id="3" name="object 3"/>
          <p:cNvGrpSpPr/>
          <p:nvPr/>
        </p:nvGrpSpPr>
        <p:grpSpPr>
          <a:xfrm>
            <a:off x="1982808" y="1463823"/>
            <a:ext cx="6130290" cy="4578350"/>
            <a:chOff x="1982808" y="1463823"/>
            <a:chExt cx="6130290" cy="4578350"/>
          </a:xfrm>
        </p:grpSpPr>
        <p:pic>
          <p:nvPicPr>
            <p:cNvPr id="4" name="object 4"/>
            <p:cNvPicPr/>
            <p:nvPr/>
          </p:nvPicPr>
          <p:blipFill>
            <a:blip r:embed="rId2" cstate="print"/>
            <a:stretch>
              <a:fillRect/>
            </a:stretch>
          </p:blipFill>
          <p:spPr>
            <a:xfrm>
              <a:off x="1982808" y="1463823"/>
              <a:ext cx="6130181" cy="951716"/>
            </a:xfrm>
            <a:prstGeom prst="rect">
              <a:avLst/>
            </a:prstGeom>
          </p:spPr>
        </p:pic>
        <p:sp>
          <p:nvSpPr>
            <p:cNvPr id="5" name="object 5"/>
            <p:cNvSpPr/>
            <p:nvPr/>
          </p:nvSpPr>
          <p:spPr>
            <a:xfrm>
              <a:off x="5324855" y="1636775"/>
              <a:ext cx="383540" cy="384175"/>
            </a:xfrm>
            <a:custGeom>
              <a:avLst/>
              <a:gdLst/>
              <a:ahLst/>
              <a:cxnLst/>
              <a:rect l="l" t="t" r="r" b="b"/>
              <a:pathLst>
                <a:path w="383539" h="384175">
                  <a:moveTo>
                    <a:pt x="60960" y="264414"/>
                  </a:moveTo>
                  <a:lnTo>
                    <a:pt x="56388" y="256032"/>
                  </a:lnTo>
                  <a:lnTo>
                    <a:pt x="48768" y="254508"/>
                  </a:lnTo>
                  <a:lnTo>
                    <a:pt x="41148" y="252222"/>
                  </a:lnTo>
                  <a:lnTo>
                    <a:pt x="32766" y="256794"/>
                  </a:lnTo>
                  <a:lnTo>
                    <a:pt x="31242" y="264414"/>
                  </a:lnTo>
                  <a:lnTo>
                    <a:pt x="0" y="384048"/>
                  </a:lnTo>
                  <a:lnTo>
                    <a:pt x="9906" y="381461"/>
                  </a:lnTo>
                  <a:lnTo>
                    <a:pt x="9906" y="354330"/>
                  </a:lnTo>
                  <a:lnTo>
                    <a:pt x="46805" y="317351"/>
                  </a:lnTo>
                  <a:lnTo>
                    <a:pt x="58674" y="272034"/>
                  </a:lnTo>
                  <a:lnTo>
                    <a:pt x="60960" y="264414"/>
                  </a:lnTo>
                  <a:close/>
                </a:path>
                <a:path w="383539" h="384175">
                  <a:moveTo>
                    <a:pt x="46805" y="317351"/>
                  </a:moveTo>
                  <a:lnTo>
                    <a:pt x="9906" y="354330"/>
                  </a:lnTo>
                  <a:lnTo>
                    <a:pt x="16002" y="360426"/>
                  </a:lnTo>
                  <a:lnTo>
                    <a:pt x="16002" y="350520"/>
                  </a:lnTo>
                  <a:lnTo>
                    <a:pt x="39746" y="344301"/>
                  </a:lnTo>
                  <a:lnTo>
                    <a:pt x="46805" y="317351"/>
                  </a:lnTo>
                  <a:close/>
                </a:path>
                <a:path w="383539" h="384175">
                  <a:moveTo>
                    <a:pt x="131826" y="342900"/>
                  </a:moveTo>
                  <a:lnTo>
                    <a:pt x="127254" y="327660"/>
                  </a:lnTo>
                  <a:lnTo>
                    <a:pt x="119634" y="323088"/>
                  </a:lnTo>
                  <a:lnTo>
                    <a:pt x="112014" y="325374"/>
                  </a:lnTo>
                  <a:lnTo>
                    <a:pt x="66588" y="337271"/>
                  </a:lnTo>
                  <a:lnTo>
                    <a:pt x="29718" y="374142"/>
                  </a:lnTo>
                  <a:lnTo>
                    <a:pt x="9906" y="354330"/>
                  </a:lnTo>
                  <a:lnTo>
                    <a:pt x="9906" y="381461"/>
                  </a:lnTo>
                  <a:lnTo>
                    <a:pt x="119634" y="352806"/>
                  </a:lnTo>
                  <a:lnTo>
                    <a:pt x="127254" y="350520"/>
                  </a:lnTo>
                  <a:lnTo>
                    <a:pt x="131826" y="342900"/>
                  </a:lnTo>
                  <a:close/>
                </a:path>
                <a:path w="383539" h="384175">
                  <a:moveTo>
                    <a:pt x="39746" y="344301"/>
                  </a:moveTo>
                  <a:lnTo>
                    <a:pt x="16002" y="350520"/>
                  </a:lnTo>
                  <a:lnTo>
                    <a:pt x="33528" y="368046"/>
                  </a:lnTo>
                  <a:lnTo>
                    <a:pt x="39746" y="344301"/>
                  </a:lnTo>
                  <a:close/>
                </a:path>
                <a:path w="383539" h="384175">
                  <a:moveTo>
                    <a:pt x="66588" y="337271"/>
                  </a:moveTo>
                  <a:lnTo>
                    <a:pt x="39746" y="344301"/>
                  </a:lnTo>
                  <a:lnTo>
                    <a:pt x="33528" y="368046"/>
                  </a:lnTo>
                  <a:lnTo>
                    <a:pt x="16002" y="350520"/>
                  </a:lnTo>
                  <a:lnTo>
                    <a:pt x="16002" y="360426"/>
                  </a:lnTo>
                  <a:lnTo>
                    <a:pt x="29718" y="374142"/>
                  </a:lnTo>
                  <a:lnTo>
                    <a:pt x="66588" y="337271"/>
                  </a:lnTo>
                  <a:close/>
                </a:path>
                <a:path w="383539" h="384175">
                  <a:moveTo>
                    <a:pt x="383286" y="20574"/>
                  </a:moveTo>
                  <a:lnTo>
                    <a:pt x="363474" y="0"/>
                  </a:lnTo>
                  <a:lnTo>
                    <a:pt x="46805" y="317351"/>
                  </a:lnTo>
                  <a:lnTo>
                    <a:pt x="39746" y="344301"/>
                  </a:lnTo>
                  <a:lnTo>
                    <a:pt x="66588" y="337271"/>
                  </a:lnTo>
                  <a:lnTo>
                    <a:pt x="383286" y="20574"/>
                  </a:lnTo>
                  <a:close/>
                </a:path>
              </a:pathLst>
            </a:custGeom>
            <a:solidFill>
              <a:srgbClr val="FF2BD8"/>
            </a:solidFill>
          </p:spPr>
          <p:txBody>
            <a:bodyPr wrap="square" lIns="0" tIns="0" rIns="0" bIns="0" rtlCol="0"/>
            <a:lstStyle/>
            <a:p>
              <a:endParaRPr/>
            </a:p>
          </p:txBody>
        </p:sp>
        <p:pic>
          <p:nvPicPr>
            <p:cNvPr id="6" name="object 6"/>
            <p:cNvPicPr/>
            <p:nvPr/>
          </p:nvPicPr>
          <p:blipFill>
            <a:blip r:embed="rId3" cstate="print"/>
            <a:stretch>
              <a:fillRect/>
            </a:stretch>
          </p:blipFill>
          <p:spPr>
            <a:xfrm>
              <a:off x="2387805" y="2415539"/>
              <a:ext cx="5191324" cy="979170"/>
            </a:xfrm>
            <a:prstGeom prst="rect">
              <a:avLst/>
            </a:prstGeom>
          </p:spPr>
        </p:pic>
        <p:pic>
          <p:nvPicPr>
            <p:cNvPr id="7" name="object 7"/>
            <p:cNvPicPr/>
            <p:nvPr/>
          </p:nvPicPr>
          <p:blipFill>
            <a:blip r:embed="rId4" cstate="print"/>
            <a:stretch>
              <a:fillRect/>
            </a:stretch>
          </p:blipFill>
          <p:spPr>
            <a:xfrm>
              <a:off x="2367253" y="3264408"/>
              <a:ext cx="287466" cy="130301"/>
            </a:xfrm>
            <a:prstGeom prst="rect">
              <a:avLst/>
            </a:prstGeom>
          </p:spPr>
        </p:pic>
        <p:pic>
          <p:nvPicPr>
            <p:cNvPr id="8" name="object 8"/>
            <p:cNvPicPr/>
            <p:nvPr/>
          </p:nvPicPr>
          <p:blipFill>
            <a:blip r:embed="rId5" cstate="print"/>
            <a:stretch>
              <a:fillRect/>
            </a:stretch>
          </p:blipFill>
          <p:spPr>
            <a:xfrm>
              <a:off x="5552964" y="3268980"/>
              <a:ext cx="277379" cy="125730"/>
            </a:xfrm>
            <a:prstGeom prst="rect">
              <a:avLst/>
            </a:prstGeom>
          </p:spPr>
        </p:pic>
        <p:pic>
          <p:nvPicPr>
            <p:cNvPr id="9" name="object 9"/>
            <p:cNvPicPr/>
            <p:nvPr/>
          </p:nvPicPr>
          <p:blipFill>
            <a:blip r:embed="rId6" cstate="print"/>
            <a:stretch>
              <a:fillRect/>
            </a:stretch>
          </p:blipFill>
          <p:spPr>
            <a:xfrm>
              <a:off x="1982808" y="3394709"/>
              <a:ext cx="6074954" cy="979170"/>
            </a:xfrm>
            <a:prstGeom prst="rect">
              <a:avLst/>
            </a:prstGeom>
          </p:spPr>
        </p:pic>
        <p:sp>
          <p:nvSpPr>
            <p:cNvPr id="10" name="object 10"/>
            <p:cNvSpPr/>
            <p:nvPr/>
          </p:nvSpPr>
          <p:spPr>
            <a:xfrm>
              <a:off x="2133600" y="3394709"/>
              <a:ext cx="3943350" cy="639445"/>
            </a:xfrm>
            <a:custGeom>
              <a:avLst/>
              <a:gdLst/>
              <a:ahLst/>
              <a:cxnLst/>
              <a:rect l="l" t="t" r="r" b="b"/>
              <a:pathLst>
                <a:path w="3943350" h="639445">
                  <a:moveTo>
                    <a:pt x="273786" y="0"/>
                  </a:moveTo>
                  <a:lnTo>
                    <a:pt x="233641" y="0"/>
                  </a:lnTo>
                  <a:lnTo>
                    <a:pt x="47777" y="185483"/>
                  </a:lnTo>
                  <a:lnTo>
                    <a:pt x="59436" y="140970"/>
                  </a:lnTo>
                  <a:lnTo>
                    <a:pt x="61722" y="133350"/>
                  </a:lnTo>
                  <a:lnTo>
                    <a:pt x="57150" y="125730"/>
                  </a:lnTo>
                  <a:lnTo>
                    <a:pt x="49530" y="123444"/>
                  </a:lnTo>
                  <a:lnTo>
                    <a:pt x="41910" y="121920"/>
                  </a:lnTo>
                  <a:lnTo>
                    <a:pt x="33528" y="126492"/>
                  </a:lnTo>
                  <a:lnTo>
                    <a:pt x="32004" y="134112"/>
                  </a:lnTo>
                  <a:lnTo>
                    <a:pt x="0" y="253746"/>
                  </a:lnTo>
                  <a:lnTo>
                    <a:pt x="9906" y="251104"/>
                  </a:lnTo>
                  <a:lnTo>
                    <a:pt x="119634" y="221742"/>
                  </a:lnTo>
                  <a:lnTo>
                    <a:pt x="127254" y="220218"/>
                  </a:lnTo>
                  <a:lnTo>
                    <a:pt x="131826" y="211836"/>
                  </a:lnTo>
                  <a:lnTo>
                    <a:pt x="130302" y="204216"/>
                  </a:lnTo>
                  <a:lnTo>
                    <a:pt x="128016" y="196596"/>
                  </a:lnTo>
                  <a:lnTo>
                    <a:pt x="120396" y="192024"/>
                  </a:lnTo>
                  <a:lnTo>
                    <a:pt x="112776" y="194310"/>
                  </a:lnTo>
                  <a:lnTo>
                    <a:pt x="68262" y="205968"/>
                  </a:lnTo>
                  <a:lnTo>
                    <a:pt x="273786" y="0"/>
                  </a:lnTo>
                  <a:close/>
                </a:path>
                <a:path w="3943350" h="639445">
                  <a:moveTo>
                    <a:pt x="435406" y="0"/>
                  </a:moveTo>
                  <a:lnTo>
                    <a:pt x="410019" y="0"/>
                  </a:lnTo>
                  <a:lnTo>
                    <a:pt x="410718" y="2286"/>
                  </a:lnTo>
                  <a:lnTo>
                    <a:pt x="418338" y="6858"/>
                  </a:lnTo>
                  <a:lnTo>
                    <a:pt x="425958" y="5334"/>
                  </a:lnTo>
                  <a:lnTo>
                    <a:pt x="433578" y="3048"/>
                  </a:lnTo>
                  <a:lnTo>
                    <a:pt x="435406" y="0"/>
                  </a:lnTo>
                  <a:close/>
                </a:path>
                <a:path w="3943350" h="639445">
                  <a:moveTo>
                    <a:pt x="762762" y="248412"/>
                  </a:moveTo>
                  <a:lnTo>
                    <a:pt x="521119" y="0"/>
                  </a:lnTo>
                  <a:lnTo>
                    <a:pt x="481266" y="0"/>
                  </a:lnTo>
                  <a:lnTo>
                    <a:pt x="742188" y="268224"/>
                  </a:lnTo>
                  <a:lnTo>
                    <a:pt x="762762" y="248412"/>
                  </a:lnTo>
                  <a:close/>
                </a:path>
                <a:path w="3943350" h="639445">
                  <a:moveTo>
                    <a:pt x="3459467" y="12"/>
                  </a:moveTo>
                  <a:lnTo>
                    <a:pt x="3419360" y="12"/>
                  </a:lnTo>
                  <a:lnTo>
                    <a:pt x="3228149" y="191630"/>
                  </a:lnTo>
                  <a:lnTo>
                    <a:pt x="3240024" y="146304"/>
                  </a:lnTo>
                  <a:lnTo>
                    <a:pt x="3242310" y="138684"/>
                  </a:lnTo>
                  <a:lnTo>
                    <a:pt x="3237738" y="130302"/>
                  </a:lnTo>
                  <a:lnTo>
                    <a:pt x="3230118" y="128778"/>
                  </a:lnTo>
                  <a:lnTo>
                    <a:pt x="3222498" y="126492"/>
                  </a:lnTo>
                  <a:lnTo>
                    <a:pt x="3214878" y="131064"/>
                  </a:lnTo>
                  <a:lnTo>
                    <a:pt x="3212592" y="138684"/>
                  </a:lnTo>
                  <a:lnTo>
                    <a:pt x="3181350" y="258318"/>
                  </a:lnTo>
                  <a:lnTo>
                    <a:pt x="3191256" y="255739"/>
                  </a:lnTo>
                  <a:lnTo>
                    <a:pt x="3300984" y="227076"/>
                  </a:lnTo>
                  <a:lnTo>
                    <a:pt x="3308604" y="224790"/>
                  </a:lnTo>
                  <a:lnTo>
                    <a:pt x="3313176" y="217170"/>
                  </a:lnTo>
                  <a:lnTo>
                    <a:pt x="3308604" y="201930"/>
                  </a:lnTo>
                  <a:lnTo>
                    <a:pt x="3300984" y="197358"/>
                  </a:lnTo>
                  <a:lnTo>
                    <a:pt x="3293364" y="198882"/>
                  </a:lnTo>
                  <a:lnTo>
                    <a:pt x="3248482" y="210997"/>
                  </a:lnTo>
                  <a:lnTo>
                    <a:pt x="3459467" y="12"/>
                  </a:lnTo>
                  <a:close/>
                </a:path>
                <a:path w="3943350" h="639445">
                  <a:moveTo>
                    <a:pt x="3619500" y="762"/>
                  </a:moveTo>
                  <a:lnTo>
                    <a:pt x="3619271" y="12"/>
                  </a:lnTo>
                  <a:lnTo>
                    <a:pt x="3589782" y="12"/>
                  </a:lnTo>
                  <a:lnTo>
                    <a:pt x="3591306" y="7620"/>
                  </a:lnTo>
                  <a:lnTo>
                    <a:pt x="3598926" y="12192"/>
                  </a:lnTo>
                  <a:lnTo>
                    <a:pt x="3606546" y="9906"/>
                  </a:lnTo>
                  <a:lnTo>
                    <a:pt x="3614166" y="8382"/>
                  </a:lnTo>
                  <a:lnTo>
                    <a:pt x="3619500" y="762"/>
                  </a:lnTo>
                  <a:close/>
                </a:path>
                <a:path w="3943350" h="639445">
                  <a:moveTo>
                    <a:pt x="3943350" y="252984"/>
                  </a:moveTo>
                  <a:lnTo>
                    <a:pt x="3696741" y="12"/>
                  </a:lnTo>
                  <a:lnTo>
                    <a:pt x="3656673" y="12"/>
                  </a:lnTo>
                  <a:lnTo>
                    <a:pt x="3913340" y="263867"/>
                  </a:lnTo>
                  <a:lnTo>
                    <a:pt x="3823716" y="287274"/>
                  </a:lnTo>
                  <a:lnTo>
                    <a:pt x="3816096" y="289560"/>
                  </a:lnTo>
                  <a:lnTo>
                    <a:pt x="3811524" y="297180"/>
                  </a:lnTo>
                  <a:lnTo>
                    <a:pt x="3813048" y="304800"/>
                  </a:lnTo>
                  <a:lnTo>
                    <a:pt x="3815334" y="312420"/>
                  </a:lnTo>
                  <a:lnTo>
                    <a:pt x="3822954" y="316992"/>
                  </a:lnTo>
                  <a:lnTo>
                    <a:pt x="3830574" y="314706"/>
                  </a:lnTo>
                  <a:lnTo>
                    <a:pt x="3875989" y="302818"/>
                  </a:lnTo>
                  <a:lnTo>
                    <a:pt x="3559302" y="619506"/>
                  </a:lnTo>
                  <a:lnTo>
                    <a:pt x="3579876" y="639318"/>
                  </a:lnTo>
                  <a:lnTo>
                    <a:pt x="3895534" y="323659"/>
                  </a:lnTo>
                  <a:lnTo>
                    <a:pt x="3883914" y="368046"/>
                  </a:lnTo>
                  <a:lnTo>
                    <a:pt x="3881628" y="375666"/>
                  </a:lnTo>
                  <a:lnTo>
                    <a:pt x="3886200" y="383286"/>
                  </a:lnTo>
                  <a:lnTo>
                    <a:pt x="3893820" y="385572"/>
                  </a:lnTo>
                  <a:lnTo>
                    <a:pt x="3902202" y="387858"/>
                  </a:lnTo>
                  <a:lnTo>
                    <a:pt x="3909822" y="383286"/>
                  </a:lnTo>
                  <a:lnTo>
                    <a:pt x="3911346" y="375666"/>
                  </a:lnTo>
                  <a:lnTo>
                    <a:pt x="3933444" y="293065"/>
                  </a:lnTo>
                  <a:lnTo>
                    <a:pt x="3943350" y="256032"/>
                  </a:lnTo>
                  <a:lnTo>
                    <a:pt x="3939222" y="257111"/>
                  </a:lnTo>
                  <a:lnTo>
                    <a:pt x="3943350" y="252984"/>
                  </a:lnTo>
                  <a:close/>
                </a:path>
              </a:pathLst>
            </a:custGeom>
            <a:solidFill>
              <a:srgbClr val="FF2BD8"/>
            </a:solidFill>
          </p:spPr>
          <p:txBody>
            <a:bodyPr wrap="square" lIns="0" tIns="0" rIns="0" bIns="0" rtlCol="0"/>
            <a:lstStyle/>
            <a:p>
              <a:endParaRPr/>
            </a:p>
          </p:txBody>
        </p:sp>
        <p:pic>
          <p:nvPicPr>
            <p:cNvPr id="11" name="object 11"/>
            <p:cNvPicPr/>
            <p:nvPr/>
          </p:nvPicPr>
          <p:blipFill>
            <a:blip r:embed="rId7" cstate="print"/>
            <a:stretch>
              <a:fillRect/>
            </a:stretch>
          </p:blipFill>
          <p:spPr>
            <a:xfrm>
              <a:off x="1982808" y="4373880"/>
              <a:ext cx="6065749" cy="979170"/>
            </a:xfrm>
            <a:prstGeom prst="rect">
              <a:avLst/>
            </a:prstGeom>
          </p:spPr>
        </p:pic>
        <p:sp>
          <p:nvSpPr>
            <p:cNvPr id="12" name="object 12"/>
            <p:cNvSpPr/>
            <p:nvPr/>
          </p:nvSpPr>
          <p:spPr>
            <a:xfrm>
              <a:off x="2133600" y="4896611"/>
              <a:ext cx="763270" cy="398780"/>
            </a:xfrm>
            <a:custGeom>
              <a:avLst/>
              <a:gdLst/>
              <a:ahLst/>
              <a:cxnLst/>
              <a:rect l="l" t="t" r="r" b="b"/>
              <a:pathLst>
                <a:path w="763269" h="398779">
                  <a:moveTo>
                    <a:pt x="762762" y="378714"/>
                  </a:moveTo>
                  <a:lnTo>
                    <a:pt x="446036" y="53124"/>
                  </a:lnTo>
                  <a:lnTo>
                    <a:pt x="490728" y="65532"/>
                  </a:lnTo>
                  <a:lnTo>
                    <a:pt x="498348" y="67818"/>
                  </a:lnTo>
                  <a:lnTo>
                    <a:pt x="505968" y="63246"/>
                  </a:lnTo>
                  <a:lnTo>
                    <a:pt x="508254" y="55626"/>
                  </a:lnTo>
                  <a:lnTo>
                    <a:pt x="509778" y="48006"/>
                  </a:lnTo>
                  <a:lnTo>
                    <a:pt x="505968" y="40386"/>
                  </a:lnTo>
                  <a:lnTo>
                    <a:pt x="498348" y="38100"/>
                  </a:lnTo>
                  <a:lnTo>
                    <a:pt x="378714" y="5334"/>
                  </a:lnTo>
                  <a:lnTo>
                    <a:pt x="381723" y="17500"/>
                  </a:lnTo>
                  <a:lnTo>
                    <a:pt x="364236" y="0"/>
                  </a:lnTo>
                  <a:lnTo>
                    <a:pt x="47777" y="315785"/>
                  </a:lnTo>
                  <a:lnTo>
                    <a:pt x="59436" y="271272"/>
                  </a:lnTo>
                  <a:lnTo>
                    <a:pt x="61722" y="263652"/>
                  </a:lnTo>
                  <a:lnTo>
                    <a:pt x="57150" y="256032"/>
                  </a:lnTo>
                  <a:lnTo>
                    <a:pt x="49530" y="253746"/>
                  </a:lnTo>
                  <a:lnTo>
                    <a:pt x="41910" y="252222"/>
                  </a:lnTo>
                  <a:lnTo>
                    <a:pt x="33528" y="256794"/>
                  </a:lnTo>
                  <a:lnTo>
                    <a:pt x="32004" y="264414"/>
                  </a:lnTo>
                  <a:lnTo>
                    <a:pt x="0" y="384048"/>
                  </a:lnTo>
                  <a:lnTo>
                    <a:pt x="9906" y="381406"/>
                  </a:lnTo>
                  <a:lnTo>
                    <a:pt x="119634" y="352044"/>
                  </a:lnTo>
                  <a:lnTo>
                    <a:pt x="127254" y="350520"/>
                  </a:lnTo>
                  <a:lnTo>
                    <a:pt x="131826" y="342138"/>
                  </a:lnTo>
                  <a:lnTo>
                    <a:pt x="130302" y="334518"/>
                  </a:lnTo>
                  <a:lnTo>
                    <a:pt x="128016" y="326898"/>
                  </a:lnTo>
                  <a:lnTo>
                    <a:pt x="120396" y="322326"/>
                  </a:lnTo>
                  <a:lnTo>
                    <a:pt x="112776" y="324612"/>
                  </a:lnTo>
                  <a:lnTo>
                    <a:pt x="68262" y="336270"/>
                  </a:lnTo>
                  <a:lnTo>
                    <a:pt x="382651" y="21209"/>
                  </a:lnTo>
                  <a:lnTo>
                    <a:pt x="388620" y="45212"/>
                  </a:lnTo>
                  <a:lnTo>
                    <a:pt x="408432" y="124968"/>
                  </a:lnTo>
                  <a:lnTo>
                    <a:pt x="410718" y="132588"/>
                  </a:lnTo>
                  <a:lnTo>
                    <a:pt x="418338" y="137160"/>
                  </a:lnTo>
                  <a:lnTo>
                    <a:pt x="425958" y="135636"/>
                  </a:lnTo>
                  <a:lnTo>
                    <a:pt x="433578" y="133350"/>
                  </a:lnTo>
                  <a:lnTo>
                    <a:pt x="438150" y="125730"/>
                  </a:lnTo>
                  <a:lnTo>
                    <a:pt x="436626" y="118110"/>
                  </a:lnTo>
                  <a:lnTo>
                    <a:pt x="425030" y="72504"/>
                  </a:lnTo>
                  <a:lnTo>
                    <a:pt x="742188" y="398526"/>
                  </a:lnTo>
                  <a:lnTo>
                    <a:pt x="762762" y="378714"/>
                  </a:lnTo>
                  <a:close/>
                </a:path>
              </a:pathLst>
            </a:custGeom>
            <a:solidFill>
              <a:srgbClr val="FF2BD8"/>
            </a:solidFill>
          </p:spPr>
          <p:txBody>
            <a:bodyPr wrap="square" lIns="0" tIns="0" rIns="0" bIns="0" rtlCol="0"/>
            <a:lstStyle/>
            <a:p>
              <a:endParaRPr/>
            </a:p>
          </p:txBody>
        </p:sp>
        <p:pic>
          <p:nvPicPr>
            <p:cNvPr id="13" name="object 13"/>
            <p:cNvPicPr/>
            <p:nvPr/>
          </p:nvPicPr>
          <p:blipFill>
            <a:blip r:embed="rId8" cstate="print"/>
            <a:stretch>
              <a:fillRect/>
            </a:stretch>
          </p:blipFill>
          <p:spPr>
            <a:xfrm>
              <a:off x="2763773" y="5277611"/>
              <a:ext cx="132587" cy="75438"/>
            </a:xfrm>
            <a:prstGeom prst="rect">
              <a:avLst/>
            </a:prstGeom>
          </p:spPr>
        </p:pic>
        <p:sp>
          <p:nvSpPr>
            <p:cNvPr id="14" name="object 14"/>
            <p:cNvSpPr/>
            <p:nvPr/>
          </p:nvSpPr>
          <p:spPr>
            <a:xfrm>
              <a:off x="2895600" y="4891277"/>
              <a:ext cx="3171825" cy="460375"/>
            </a:xfrm>
            <a:custGeom>
              <a:avLst/>
              <a:gdLst/>
              <a:ahLst/>
              <a:cxnLst/>
              <a:rect l="l" t="t" r="r" b="b"/>
              <a:pathLst>
                <a:path w="3171825" h="460375">
                  <a:moveTo>
                    <a:pt x="678942" y="379476"/>
                  </a:moveTo>
                  <a:lnTo>
                    <a:pt x="82169" y="379488"/>
                  </a:lnTo>
                  <a:lnTo>
                    <a:pt x="28956" y="379476"/>
                  </a:lnTo>
                  <a:lnTo>
                    <a:pt x="82169" y="379476"/>
                  </a:lnTo>
                  <a:lnTo>
                    <a:pt x="121920" y="356616"/>
                  </a:lnTo>
                  <a:lnTo>
                    <a:pt x="128016" y="352044"/>
                  </a:lnTo>
                  <a:lnTo>
                    <a:pt x="131064" y="343662"/>
                  </a:lnTo>
                  <a:lnTo>
                    <a:pt x="126492" y="336804"/>
                  </a:lnTo>
                  <a:lnTo>
                    <a:pt x="122682" y="329946"/>
                  </a:lnTo>
                  <a:lnTo>
                    <a:pt x="114300" y="327660"/>
                  </a:lnTo>
                  <a:lnTo>
                    <a:pt x="107442" y="331470"/>
                  </a:lnTo>
                  <a:lnTo>
                    <a:pt x="0" y="393954"/>
                  </a:lnTo>
                  <a:lnTo>
                    <a:pt x="28956" y="410794"/>
                  </a:lnTo>
                  <a:lnTo>
                    <a:pt x="107442" y="456438"/>
                  </a:lnTo>
                  <a:lnTo>
                    <a:pt x="114300" y="460248"/>
                  </a:lnTo>
                  <a:lnTo>
                    <a:pt x="122682" y="457962"/>
                  </a:lnTo>
                  <a:lnTo>
                    <a:pt x="126492" y="451104"/>
                  </a:lnTo>
                  <a:lnTo>
                    <a:pt x="131064" y="444246"/>
                  </a:lnTo>
                  <a:lnTo>
                    <a:pt x="128016" y="435864"/>
                  </a:lnTo>
                  <a:lnTo>
                    <a:pt x="121920" y="431292"/>
                  </a:lnTo>
                  <a:lnTo>
                    <a:pt x="82169" y="408432"/>
                  </a:lnTo>
                  <a:lnTo>
                    <a:pt x="678942" y="408432"/>
                  </a:lnTo>
                  <a:lnTo>
                    <a:pt x="678942" y="379476"/>
                  </a:lnTo>
                  <a:close/>
                </a:path>
                <a:path w="3171825" h="460375">
                  <a:moveTo>
                    <a:pt x="3171444" y="378714"/>
                  </a:moveTo>
                  <a:lnTo>
                    <a:pt x="2854820" y="53911"/>
                  </a:lnTo>
                  <a:lnTo>
                    <a:pt x="2899410" y="66294"/>
                  </a:lnTo>
                  <a:lnTo>
                    <a:pt x="2907030" y="67818"/>
                  </a:lnTo>
                  <a:lnTo>
                    <a:pt x="2914650" y="64008"/>
                  </a:lnTo>
                  <a:lnTo>
                    <a:pt x="2919222" y="48768"/>
                  </a:lnTo>
                  <a:lnTo>
                    <a:pt x="2914650" y="40386"/>
                  </a:lnTo>
                  <a:lnTo>
                    <a:pt x="2907030" y="38862"/>
                  </a:lnTo>
                  <a:lnTo>
                    <a:pt x="2787396" y="5334"/>
                  </a:lnTo>
                  <a:lnTo>
                    <a:pt x="2790723" y="18503"/>
                  </a:lnTo>
                  <a:lnTo>
                    <a:pt x="2772918" y="0"/>
                  </a:lnTo>
                  <a:lnTo>
                    <a:pt x="2456243" y="317360"/>
                  </a:lnTo>
                  <a:lnTo>
                    <a:pt x="2468118" y="272034"/>
                  </a:lnTo>
                  <a:lnTo>
                    <a:pt x="2470404" y="264414"/>
                  </a:lnTo>
                  <a:lnTo>
                    <a:pt x="2465832" y="256032"/>
                  </a:lnTo>
                  <a:lnTo>
                    <a:pt x="2458212" y="254508"/>
                  </a:lnTo>
                  <a:lnTo>
                    <a:pt x="2450592" y="252222"/>
                  </a:lnTo>
                  <a:lnTo>
                    <a:pt x="2442972" y="256794"/>
                  </a:lnTo>
                  <a:lnTo>
                    <a:pt x="2440686" y="264414"/>
                  </a:lnTo>
                  <a:lnTo>
                    <a:pt x="2409444" y="384048"/>
                  </a:lnTo>
                  <a:lnTo>
                    <a:pt x="2419350" y="381469"/>
                  </a:lnTo>
                  <a:lnTo>
                    <a:pt x="2529078" y="352806"/>
                  </a:lnTo>
                  <a:lnTo>
                    <a:pt x="2536698" y="350520"/>
                  </a:lnTo>
                  <a:lnTo>
                    <a:pt x="2541270" y="342900"/>
                  </a:lnTo>
                  <a:lnTo>
                    <a:pt x="2536698" y="327660"/>
                  </a:lnTo>
                  <a:lnTo>
                    <a:pt x="2529078" y="323088"/>
                  </a:lnTo>
                  <a:lnTo>
                    <a:pt x="2521458" y="325374"/>
                  </a:lnTo>
                  <a:lnTo>
                    <a:pt x="2476030" y="337273"/>
                  </a:lnTo>
                  <a:lnTo>
                    <a:pt x="2791549" y="21755"/>
                  </a:lnTo>
                  <a:lnTo>
                    <a:pt x="2797302" y="44462"/>
                  </a:lnTo>
                  <a:lnTo>
                    <a:pt x="2817876" y="125730"/>
                  </a:lnTo>
                  <a:lnTo>
                    <a:pt x="2819400" y="133350"/>
                  </a:lnTo>
                  <a:lnTo>
                    <a:pt x="2827020" y="137922"/>
                  </a:lnTo>
                  <a:lnTo>
                    <a:pt x="2834640" y="135636"/>
                  </a:lnTo>
                  <a:lnTo>
                    <a:pt x="2843022" y="134112"/>
                  </a:lnTo>
                  <a:lnTo>
                    <a:pt x="2847594" y="126492"/>
                  </a:lnTo>
                  <a:lnTo>
                    <a:pt x="2845308" y="118872"/>
                  </a:lnTo>
                  <a:lnTo>
                    <a:pt x="2834322" y="73875"/>
                  </a:lnTo>
                  <a:lnTo>
                    <a:pt x="3150870" y="399288"/>
                  </a:lnTo>
                  <a:lnTo>
                    <a:pt x="3171444" y="378714"/>
                  </a:lnTo>
                  <a:close/>
                </a:path>
              </a:pathLst>
            </a:custGeom>
            <a:solidFill>
              <a:srgbClr val="FF2BD8"/>
            </a:solidFill>
          </p:spPr>
          <p:txBody>
            <a:bodyPr wrap="square" lIns="0" tIns="0" rIns="0" bIns="0" rtlCol="0"/>
            <a:lstStyle/>
            <a:p>
              <a:endParaRPr/>
            </a:p>
          </p:txBody>
        </p:sp>
        <p:pic>
          <p:nvPicPr>
            <p:cNvPr id="15" name="object 15"/>
            <p:cNvPicPr/>
            <p:nvPr/>
          </p:nvPicPr>
          <p:blipFill>
            <a:blip r:embed="rId9" cstate="print"/>
            <a:stretch>
              <a:fillRect/>
            </a:stretch>
          </p:blipFill>
          <p:spPr>
            <a:xfrm>
              <a:off x="5935218" y="5273040"/>
              <a:ext cx="131825" cy="80009"/>
            </a:xfrm>
            <a:prstGeom prst="rect">
              <a:avLst/>
            </a:prstGeom>
          </p:spPr>
        </p:pic>
        <p:sp>
          <p:nvSpPr>
            <p:cNvPr id="16" name="object 16"/>
            <p:cNvSpPr/>
            <p:nvPr/>
          </p:nvSpPr>
          <p:spPr>
            <a:xfrm>
              <a:off x="6067044" y="5213603"/>
              <a:ext cx="834390" cy="139700"/>
            </a:xfrm>
            <a:custGeom>
              <a:avLst/>
              <a:gdLst/>
              <a:ahLst/>
              <a:cxnLst/>
              <a:rect l="l" t="t" r="r" b="b"/>
              <a:pathLst>
                <a:path w="834390" h="139700">
                  <a:moveTo>
                    <a:pt x="678180" y="52578"/>
                  </a:moveTo>
                  <a:lnTo>
                    <a:pt x="80708" y="52578"/>
                  </a:lnTo>
                  <a:lnTo>
                    <a:pt x="121158" y="28956"/>
                  </a:lnTo>
                  <a:lnTo>
                    <a:pt x="128016" y="25146"/>
                  </a:lnTo>
                  <a:lnTo>
                    <a:pt x="130302" y="16002"/>
                  </a:lnTo>
                  <a:lnTo>
                    <a:pt x="126492" y="9144"/>
                  </a:lnTo>
                  <a:lnTo>
                    <a:pt x="121920" y="2286"/>
                  </a:lnTo>
                  <a:lnTo>
                    <a:pt x="113538" y="0"/>
                  </a:lnTo>
                  <a:lnTo>
                    <a:pt x="106680" y="4572"/>
                  </a:lnTo>
                  <a:lnTo>
                    <a:pt x="0" y="66294"/>
                  </a:lnTo>
                  <a:lnTo>
                    <a:pt x="28194" y="82816"/>
                  </a:lnTo>
                  <a:lnTo>
                    <a:pt x="106680" y="128778"/>
                  </a:lnTo>
                  <a:lnTo>
                    <a:pt x="113538" y="133350"/>
                  </a:lnTo>
                  <a:lnTo>
                    <a:pt x="121920" y="131064"/>
                  </a:lnTo>
                  <a:lnTo>
                    <a:pt x="126492" y="124206"/>
                  </a:lnTo>
                  <a:lnTo>
                    <a:pt x="130302" y="117348"/>
                  </a:lnTo>
                  <a:lnTo>
                    <a:pt x="128016" y="108204"/>
                  </a:lnTo>
                  <a:lnTo>
                    <a:pt x="121158" y="104394"/>
                  </a:lnTo>
                  <a:lnTo>
                    <a:pt x="80708" y="80772"/>
                  </a:lnTo>
                  <a:lnTo>
                    <a:pt x="678180" y="80772"/>
                  </a:lnTo>
                  <a:lnTo>
                    <a:pt x="678180" y="52578"/>
                  </a:lnTo>
                  <a:close/>
                </a:path>
                <a:path w="834390" h="139700">
                  <a:moveTo>
                    <a:pt x="834390" y="122682"/>
                  </a:moveTo>
                  <a:lnTo>
                    <a:pt x="829818" y="115062"/>
                  </a:lnTo>
                  <a:lnTo>
                    <a:pt x="822198" y="112776"/>
                  </a:lnTo>
                  <a:lnTo>
                    <a:pt x="702564" y="81534"/>
                  </a:lnTo>
                  <a:lnTo>
                    <a:pt x="712470" y="118567"/>
                  </a:lnTo>
                  <a:lnTo>
                    <a:pt x="718045" y="139458"/>
                  </a:lnTo>
                  <a:lnTo>
                    <a:pt x="740664" y="139458"/>
                  </a:lnTo>
                  <a:lnTo>
                    <a:pt x="712470" y="111252"/>
                  </a:lnTo>
                  <a:lnTo>
                    <a:pt x="719328" y="118110"/>
                  </a:lnTo>
                  <a:lnTo>
                    <a:pt x="740664" y="139458"/>
                  </a:lnTo>
                  <a:lnTo>
                    <a:pt x="747826" y="139458"/>
                  </a:lnTo>
                  <a:lnTo>
                    <a:pt x="781050" y="139458"/>
                  </a:lnTo>
                  <a:lnTo>
                    <a:pt x="769912" y="128320"/>
                  </a:lnTo>
                  <a:lnTo>
                    <a:pt x="812419" y="139458"/>
                  </a:lnTo>
                  <a:lnTo>
                    <a:pt x="828027" y="139458"/>
                  </a:lnTo>
                  <a:lnTo>
                    <a:pt x="830580" y="137922"/>
                  </a:lnTo>
                  <a:lnTo>
                    <a:pt x="832866" y="130302"/>
                  </a:lnTo>
                  <a:lnTo>
                    <a:pt x="834390" y="122682"/>
                  </a:lnTo>
                  <a:close/>
                </a:path>
              </a:pathLst>
            </a:custGeom>
            <a:solidFill>
              <a:srgbClr val="FF2BD8"/>
            </a:solidFill>
          </p:spPr>
          <p:txBody>
            <a:bodyPr wrap="square" lIns="0" tIns="0" rIns="0" bIns="0" rtlCol="0"/>
            <a:lstStyle/>
            <a:p>
              <a:endParaRPr/>
            </a:p>
          </p:txBody>
        </p:sp>
        <p:pic>
          <p:nvPicPr>
            <p:cNvPr id="17" name="object 17"/>
            <p:cNvPicPr/>
            <p:nvPr/>
          </p:nvPicPr>
          <p:blipFill>
            <a:blip r:embed="rId10" cstate="print"/>
            <a:stretch>
              <a:fillRect/>
            </a:stretch>
          </p:blipFill>
          <p:spPr>
            <a:xfrm>
              <a:off x="2176102" y="5353049"/>
              <a:ext cx="5863251" cy="688509"/>
            </a:xfrm>
            <a:prstGeom prst="rect">
              <a:avLst/>
            </a:prstGeom>
          </p:spPr>
        </p:pic>
        <p:sp>
          <p:nvSpPr>
            <p:cNvPr id="18" name="object 18"/>
            <p:cNvSpPr/>
            <p:nvPr/>
          </p:nvSpPr>
          <p:spPr>
            <a:xfrm>
              <a:off x="2512314" y="5353049"/>
              <a:ext cx="4641850" cy="325755"/>
            </a:xfrm>
            <a:custGeom>
              <a:avLst/>
              <a:gdLst/>
              <a:ahLst/>
              <a:cxnLst/>
              <a:rect l="l" t="t" r="r" b="b"/>
              <a:pathLst>
                <a:path w="4641850" h="325754">
                  <a:moveTo>
                    <a:pt x="328409" y="12"/>
                  </a:moveTo>
                  <a:lnTo>
                    <a:pt x="288023" y="12"/>
                  </a:lnTo>
                  <a:lnTo>
                    <a:pt x="0" y="288036"/>
                  </a:lnTo>
                  <a:lnTo>
                    <a:pt x="19812" y="308610"/>
                  </a:lnTo>
                  <a:lnTo>
                    <a:pt x="328409" y="12"/>
                  </a:lnTo>
                  <a:close/>
                </a:path>
                <a:path w="4641850" h="325754">
                  <a:moveTo>
                    <a:pt x="363855" y="12"/>
                  </a:moveTo>
                  <a:lnTo>
                    <a:pt x="334378" y="12"/>
                  </a:lnTo>
                  <a:lnTo>
                    <a:pt x="324612" y="37338"/>
                  </a:lnTo>
                  <a:lnTo>
                    <a:pt x="322326" y="44958"/>
                  </a:lnTo>
                  <a:lnTo>
                    <a:pt x="326898" y="52578"/>
                  </a:lnTo>
                  <a:lnTo>
                    <a:pt x="334518" y="54864"/>
                  </a:lnTo>
                  <a:lnTo>
                    <a:pt x="342138" y="56388"/>
                  </a:lnTo>
                  <a:lnTo>
                    <a:pt x="350520" y="51816"/>
                  </a:lnTo>
                  <a:lnTo>
                    <a:pt x="352044" y="44196"/>
                  </a:lnTo>
                  <a:lnTo>
                    <a:pt x="363855" y="12"/>
                  </a:lnTo>
                  <a:close/>
                </a:path>
                <a:path w="4641850" h="325754">
                  <a:moveTo>
                    <a:pt x="3494532" y="0"/>
                  </a:moveTo>
                  <a:lnTo>
                    <a:pt x="3454146" y="0"/>
                  </a:lnTo>
                  <a:lnTo>
                    <a:pt x="3170682" y="283464"/>
                  </a:lnTo>
                  <a:lnTo>
                    <a:pt x="3191256" y="303276"/>
                  </a:lnTo>
                  <a:lnTo>
                    <a:pt x="3494532" y="0"/>
                  </a:lnTo>
                  <a:close/>
                </a:path>
                <a:path w="4641850" h="325754">
                  <a:moveTo>
                    <a:pt x="3533317" y="0"/>
                  </a:moveTo>
                  <a:lnTo>
                    <a:pt x="3503676" y="0"/>
                  </a:lnTo>
                  <a:lnTo>
                    <a:pt x="3495294" y="32004"/>
                  </a:lnTo>
                  <a:lnTo>
                    <a:pt x="3493770" y="39624"/>
                  </a:lnTo>
                  <a:lnTo>
                    <a:pt x="3498342" y="48006"/>
                  </a:lnTo>
                  <a:lnTo>
                    <a:pt x="3505962" y="49530"/>
                  </a:lnTo>
                  <a:lnTo>
                    <a:pt x="3513582" y="51816"/>
                  </a:lnTo>
                  <a:lnTo>
                    <a:pt x="3521202" y="47244"/>
                  </a:lnTo>
                  <a:lnTo>
                    <a:pt x="3522726" y="39624"/>
                  </a:lnTo>
                  <a:lnTo>
                    <a:pt x="3533317" y="0"/>
                  </a:lnTo>
                  <a:close/>
                </a:path>
                <a:path w="4641850" h="325754">
                  <a:moveTo>
                    <a:pt x="4382757" y="12"/>
                  </a:moveTo>
                  <a:lnTo>
                    <a:pt x="4367149" y="12"/>
                  </a:lnTo>
                  <a:lnTo>
                    <a:pt x="4370070" y="762"/>
                  </a:lnTo>
                  <a:lnTo>
                    <a:pt x="4377690" y="3048"/>
                  </a:lnTo>
                  <a:lnTo>
                    <a:pt x="4382757" y="12"/>
                  </a:lnTo>
                  <a:close/>
                </a:path>
                <a:path w="4641850" h="325754">
                  <a:moveTo>
                    <a:pt x="4641342" y="305562"/>
                  </a:moveTo>
                  <a:lnTo>
                    <a:pt x="4335780" y="12"/>
                  </a:lnTo>
                  <a:lnTo>
                    <a:pt x="4302557" y="12"/>
                  </a:lnTo>
                  <a:lnTo>
                    <a:pt x="4295394" y="12"/>
                  </a:lnTo>
                  <a:lnTo>
                    <a:pt x="4272775" y="12"/>
                  </a:lnTo>
                  <a:lnTo>
                    <a:pt x="4289298" y="61722"/>
                  </a:lnTo>
                  <a:lnTo>
                    <a:pt x="4290822" y="69342"/>
                  </a:lnTo>
                  <a:lnTo>
                    <a:pt x="4298442" y="73914"/>
                  </a:lnTo>
                  <a:lnTo>
                    <a:pt x="4306824" y="71628"/>
                  </a:lnTo>
                  <a:lnTo>
                    <a:pt x="4314444" y="70104"/>
                  </a:lnTo>
                  <a:lnTo>
                    <a:pt x="4319016" y="61722"/>
                  </a:lnTo>
                  <a:lnTo>
                    <a:pt x="4316730" y="54102"/>
                  </a:lnTo>
                  <a:lnTo>
                    <a:pt x="4305097" y="9715"/>
                  </a:lnTo>
                  <a:lnTo>
                    <a:pt x="4620768" y="325374"/>
                  </a:lnTo>
                  <a:lnTo>
                    <a:pt x="4641342" y="305562"/>
                  </a:lnTo>
                  <a:close/>
                </a:path>
              </a:pathLst>
            </a:custGeom>
            <a:solidFill>
              <a:srgbClr val="FF2BD8"/>
            </a:solidFill>
          </p:spPr>
          <p:txBody>
            <a:bodyPr wrap="square" lIns="0" tIns="0" rIns="0" bIns="0" rtlCol="0"/>
            <a:lstStyle/>
            <a:p>
              <a:endParaRPr/>
            </a:p>
          </p:txBody>
        </p:sp>
      </p:grpSp>
      <p:sp>
        <p:nvSpPr>
          <p:cNvPr id="19" name="object 19"/>
          <p:cNvSpPr txBox="1"/>
          <p:nvPr/>
        </p:nvSpPr>
        <p:spPr>
          <a:xfrm>
            <a:off x="1230883" y="6122922"/>
            <a:ext cx="758126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network and </a:t>
            </a:r>
            <a:r>
              <a:rPr sz="2400" dirty="0">
                <a:latin typeface="Arial"/>
                <a:cs typeface="Arial"/>
              </a:rPr>
              <a:t>first five </a:t>
            </a:r>
            <a:r>
              <a:rPr sz="2400" spc="-5" dirty="0">
                <a:latin typeface="Arial"/>
                <a:cs typeface="Arial"/>
              </a:rPr>
              <a:t>steps </a:t>
            </a:r>
            <a:r>
              <a:rPr sz="2400" dirty="0">
                <a:latin typeface="Arial"/>
                <a:cs typeface="Arial"/>
              </a:rPr>
              <a:t>in </a:t>
            </a:r>
            <a:r>
              <a:rPr sz="2400" spc="-5" dirty="0">
                <a:latin typeface="Arial"/>
                <a:cs typeface="Arial"/>
              </a:rPr>
              <a:t>computing the shortest  paths from </a:t>
            </a:r>
            <a:r>
              <a:rPr sz="2400" dirty="0">
                <a:latin typeface="Arial"/>
                <a:cs typeface="Arial"/>
              </a:rPr>
              <a:t>A </a:t>
            </a:r>
            <a:r>
              <a:rPr sz="2400" spc="-5" dirty="0">
                <a:latin typeface="Arial"/>
                <a:cs typeface="Arial"/>
              </a:rPr>
              <a:t>to D. Pink arrows show the sink tree so</a:t>
            </a:r>
            <a:r>
              <a:rPr sz="2400" spc="-245" dirty="0">
                <a:latin typeface="Arial"/>
                <a:cs typeface="Arial"/>
              </a:rPr>
              <a:t> </a:t>
            </a:r>
            <a:r>
              <a:rPr sz="2400" spc="-40" dirty="0">
                <a:latin typeface="Arial"/>
                <a:cs typeface="Arial"/>
              </a:rPr>
              <a:t>far.</a:t>
            </a:r>
            <a:endParaRPr sz="2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0C2CE8-12A2-4B1D-BA57-854BD9BF04E3}"/>
              </a:ext>
            </a:extLst>
          </p:cNvPr>
          <p:cNvGrpSpPr>
            <a:grpSpLocks noGrp="1" noUngrp="1" noChangeAspect="1"/>
          </p:cNvGrpSpPr>
          <p:nvPr/>
        </p:nvGrpSpPr>
        <p:grpSpPr>
          <a:xfrm>
            <a:off x="762000" y="561474"/>
            <a:ext cx="8763000" cy="6829926"/>
            <a:chOff x="1598613" y="685800"/>
            <a:chExt cx="5945187" cy="6055743"/>
          </a:xfrm>
        </p:grpSpPr>
        <p:pic>
          <p:nvPicPr>
            <p:cNvPr id="3" name="Picture 2" descr="01_Page_17.tif">
              <a:extLst>
                <a:ext uri="{FF2B5EF4-FFF2-40B4-BE49-F238E27FC236}">
                  <a16:creationId xmlns:a16="http://schemas.microsoft.com/office/drawing/2014/main" id="{2D5F374F-A2A0-4FCD-9684-74D6AB844EC3}"/>
                </a:ext>
              </a:extLst>
            </p:cNvPr>
            <p:cNvPicPr>
              <a:picLocks noRot="1" noChangeAspect="1" noMove="1" noResize="1"/>
            </p:cNvPicPr>
            <p:nvPr isPhoto="1"/>
          </p:nvPicPr>
          <p:blipFill>
            <a:blip r:embed="rId2" cstate="print">
              <a:lum/>
            </a:blip>
            <a:stretch>
              <a:fillRect/>
            </a:stretch>
          </p:blipFill>
          <p:spPr>
            <a:xfrm>
              <a:off x="1598613" y="685800"/>
              <a:ext cx="5945187" cy="5486400"/>
            </a:xfrm>
            <a:prstGeom prst="rect">
              <a:avLst/>
            </a:prstGeom>
            <a:noFill/>
            <a:ln>
              <a:noFill/>
            </a:ln>
          </p:spPr>
        </p:pic>
        <p:sp>
          <p:nvSpPr>
            <p:cNvPr id="4" name="Rectangle 3">
              <a:extLst>
                <a:ext uri="{FF2B5EF4-FFF2-40B4-BE49-F238E27FC236}">
                  <a16:creationId xmlns:a16="http://schemas.microsoft.com/office/drawing/2014/main" id="{42F542A1-2595-4F95-A198-53989260D12D}"/>
                </a:ext>
              </a:extLst>
            </p:cNvPr>
            <p:cNvSpPr/>
            <p:nvPr/>
          </p:nvSpPr>
          <p:spPr>
            <a:xfrm>
              <a:off x="1598613" y="6398643"/>
              <a:ext cx="5945187" cy="342900"/>
            </a:xfrm>
            <a:prstGeom prst="rect">
              <a:avLst/>
            </a:prstGeom>
            <a:noFill/>
            <a:ln>
              <a:noFill/>
            </a:ln>
          </p:spPr>
          <p:txBody>
            <a:bodyPr anchor="ctr">
              <a:noAutofit/>
            </a:bodyPr>
            <a:lstStyle/>
            <a:p>
              <a:pPr algn="ctr"/>
              <a:r>
                <a:rPr lang="en-US" sz="2000" dirty="0"/>
                <a:t>The OSI reference model.</a:t>
              </a:r>
            </a:p>
          </p:txBody>
        </p:sp>
      </p:grpSp>
    </p:spTree>
    <p:extLst>
      <p:ext uri="{BB962C8B-B14F-4D97-AF65-F5344CB8AC3E}">
        <p14:creationId xmlns:p14="http://schemas.microsoft.com/office/powerpoint/2010/main" val="48126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(3)</a:t>
            </a:r>
          </a:p>
        </p:txBody>
      </p:sp>
      <p:grpSp>
        <p:nvGrpSpPr>
          <p:cNvPr id="3" name="object 3"/>
          <p:cNvGrpSpPr/>
          <p:nvPr/>
        </p:nvGrpSpPr>
        <p:grpSpPr>
          <a:xfrm>
            <a:off x="457200" y="2001011"/>
            <a:ext cx="9144000" cy="3352165"/>
            <a:chOff x="457200" y="2001011"/>
            <a:chExt cx="9144000" cy="3352165"/>
          </a:xfrm>
        </p:grpSpPr>
        <p:pic>
          <p:nvPicPr>
            <p:cNvPr id="4" name="object 4"/>
            <p:cNvPicPr/>
            <p:nvPr/>
          </p:nvPicPr>
          <p:blipFill>
            <a:blip r:embed="rId2" cstate="print"/>
            <a:stretch>
              <a:fillRect/>
            </a:stretch>
          </p:blipFill>
          <p:spPr>
            <a:xfrm>
              <a:off x="1246816" y="2118023"/>
              <a:ext cx="5617585" cy="297516"/>
            </a:xfrm>
            <a:prstGeom prst="rect">
              <a:avLst/>
            </a:prstGeom>
          </p:spPr>
        </p:pic>
        <p:sp>
          <p:nvSpPr>
            <p:cNvPr id="5" name="object 5"/>
            <p:cNvSpPr/>
            <p:nvPr/>
          </p:nvSpPr>
          <p:spPr>
            <a:xfrm>
              <a:off x="4960620" y="2001011"/>
              <a:ext cx="2005964" cy="354330"/>
            </a:xfrm>
            <a:custGeom>
              <a:avLst/>
              <a:gdLst/>
              <a:ahLst/>
              <a:cxnLst/>
              <a:rect l="l" t="t" r="r" b="b"/>
              <a:pathLst>
                <a:path w="2005965" h="354330">
                  <a:moveTo>
                    <a:pt x="2005583" y="354330"/>
                  </a:moveTo>
                  <a:lnTo>
                    <a:pt x="2005583" y="0"/>
                  </a:lnTo>
                  <a:lnTo>
                    <a:pt x="0" y="0"/>
                  </a:lnTo>
                  <a:lnTo>
                    <a:pt x="0" y="354330"/>
                  </a:lnTo>
                  <a:lnTo>
                    <a:pt x="2005583" y="354330"/>
                  </a:lnTo>
                  <a:close/>
                </a:path>
              </a:pathLst>
            </a:custGeom>
            <a:solidFill>
              <a:srgbClr val="FFFFFF"/>
            </a:solidFill>
          </p:spPr>
          <p:txBody>
            <a:bodyPr wrap="square" lIns="0" tIns="0" rIns="0" bIns="0" rtlCol="0"/>
            <a:lstStyle/>
            <a:p>
              <a:endParaRPr/>
            </a:p>
          </p:txBody>
        </p:sp>
        <p:sp>
          <p:nvSpPr>
            <p:cNvPr id="6" name="object 6"/>
            <p:cNvSpPr/>
            <p:nvPr/>
          </p:nvSpPr>
          <p:spPr>
            <a:xfrm>
              <a:off x="6708647" y="2058161"/>
              <a:ext cx="113664" cy="357505"/>
            </a:xfrm>
            <a:custGeom>
              <a:avLst/>
              <a:gdLst/>
              <a:ahLst/>
              <a:cxnLst/>
              <a:rect l="l" t="t" r="r" b="b"/>
              <a:pathLst>
                <a:path w="113665" h="357505">
                  <a:moveTo>
                    <a:pt x="113537" y="357377"/>
                  </a:moveTo>
                  <a:lnTo>
                    <a:pt x="113537" y="24384"/>
                  </a:lnTo>
                  <a:lnTo>
                    <a:pt x="112775" y="22860"/>
                  </a:lnTo>
                  <a:lnTo>
                    <a:pt x="112775" y="21336"/>
                  </a:lnTo>
                  <a:lnTo>
                    <a:pt x="112013" y="19812"/>
                  </a:lnTo>
                  <a:lnTo>
                    <a:pt x="110489" y="19050"/>
                  </a:lnTo>
                  <a:lnTo>
                    <a:pt x="108203" y="16764"/>
                  </a:lnTo>
                  <a:lnTo>
                    <a:pt x="108203" y="16002"/>
                  </a:lnTo>
                  <a:lnTo>
                    <a:pt x="107441" y="16002"/>
                  </a:lnTo>
                  <a:lnTo>
                    <a:pt x="104393" y="13716"/>
                  </a:lnTo>
                  <a:lnTo>
                    <a:pt x="103631" y="13716"/>
                  </a:lnTo>
                  <a:lnTo>
                    <a:pt x="103631" y="12954"/>
                  </a:lnTo>
                  <a:lnTo>
                    <a:pt x="99821" y="11430"/>
                  </a:lnTo>
                  <a:lnTo>
                    <a:pt x="77954" y="5968"/>
                  </a:lnTo>
                  <a:lnTo>
                    <a:pt x="55673" y="2781"/>
                  </a:lnTo>
                  <a:lnTo>
                    <a:pt x="33177" y="1060"/>
                  </a:lnTo>
                  <a:lnTo>
                    <a:pt x="10667" y="0"/>
                  </a:lnTo>
                  <a:lnTo>
                    <a:pt x="0" y="0"/>
                  </a:lnTo>
                  <a:lnTo>
                    <a:pt x="0" y="19050"/>
                  </a:lnTo>
                  <a:lnTo>
                    <a:pt x="10667" y="19086"/>
                  </a:lnTo>
                  <a:lnTo>
                    <a:pt x="30663" y="20051"/>
                  </a:lnTo>
                  <a:lnTo>
                    <a:pt x="51430" y="21488"/>
                  </a:lnTo>
                  <a:lnTo>
                    <a:pt x="72008" y="24182"/>
                  </a:lnTo>
                  <a:lnTo>
                    <a:pt x="92201" y="28956"/>
                  </a:lnTo>
                  <a:lnTo>
                    <a:pt x="94487" y="30099"/>
                  </a:lnTo>
                  <a:lnTo>
                    <a:pt x="94487" y="27432"/>
                  </a:lnTo>
                  <a:lnTo>
                    <a:pt x="95059" y="29146"/>
                  </a:lnTo>
                  <a:lnTo>
                    <a:pt x="96773" y="32004"/>
                  </a:lnTo>
                  <a:lnTo>
                    <a:pt x="96773" y="357377"/>
                  </a:lnTo>
                  <a:lnTo>
                    <a:pt x="113537" y="357377"/>
                  </a:lnTo>
                  <a:close/>
                </a:path>
                <a:path w="113665" h="357505">
                  <a:moveTo>
                    <a:pt x="95059" y="29146"/>
                  </a:moveTo>
                  <a:lnTo>
                    <a:pt x="94487" y="27432"/>
                  </a:lnTo>
                  <a:lnTo>
                    <a:pt x="94487" y="28194"/>
                  </a:lnTo>
                  <a:lnTo>
                    <a:pt x="95059" y="29146"/>
                  </a:lnTo>
                  <a:close/>
                </a:path>
                <a:path w="113665" h="357505">
                  <a:moveTo>
                    <a:pt x="95249" y="29717"/>
                  </a:moveTo>
                  <a:lnTo>
                    <a:pt x="95059" y="29146"/>
                  </a:lnTo>
                  <a:lnTo>
                    <a:pt x="94487" y="28194"/>
                  </a:lnTo>
                  <a:lnTo>
                    <a:pt x="95249" y="29717"/>
                  </a:lnTo>
                  <a:close/>
                </a:path>
                <a:path w="113665" h="357505">
                  <a:moveTo>
                    <a:pt x="96773" y="32004"/>
                  </a:moveTo>
                  <a:lnTo>
                    <a:pt x="95249" y="29717"/>
                  </a:lnTo>
                  <a:lnTo>
                    <a:pt x="94487" y="28194"/>
                  </a:lnTo>
                  <a:lnTo>
                    <a:pt x="94487" y="29718"/>
                  </a:lnTo>
                  <a:lnTo>
                    <a:pt x="96773" y="32004"/>
                  </a:lnTo>
                  <a:close/>
                </a:path>
                <a:path w="113665" h="357505">
                  <a:moveTo>
                    <a:pt x="95249" y="30480"/>
                  </a:moveTo>
                  <a:lnTo>
                    <a:pt x="94487" y="29718"/>
                  </a:lnTo>
                  <a:lnTo>
                    <a:pt x="94487" y="30099"/>
                  </a:lnTo>
                  <a:lnTo>
                    <a:pt x="95249" y="30480"/>
                  </a:lnTo>
                  <a:close/>
                </a:path>
                <a:path w="113665" h="357505">
                  <a:moveTo>
                    <a:pt x="96773" y="357377"/>
                  </a:moveTo>
                  <a:lnTo>
                    <a:pt x="96773" y="32004"/>
                  </a:lnTo>
                  <a:lnTo>
                    <a:pt x="95249" y="30480"/>
                  </a:lnTo>
                  <a:lnTo>
                    <a:pt x="94487" y="30099"/>
                  </a:lnTo>
                  <a:lnTo>
                    <a:pt x="94487" y="357377"/>
                  </a:lnTo>
                  <a:lnTo>
                    <a:pt x="96773" y="357377"/>
                  </a:lnTo>
                  <a:close/>
                </a:path>
                <a:path w="113665" h="357505">
                  <a:moveTo>
                    <a:pt x="96773" y="32004"/>
                  </a:moveTo>
                  <a:lnTo>
                    <a:pt x="95059" y="29146"/>
                  </a:lnTo>
                  <a:lnTo>
                    <a:pt x="95249" y="29717"/>
                  </a:lnTo>
                  <a:lnTo>
                    <a:pt x="96773" y="32004"/>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1246816" y="2415539"/>
              <a:ext cx="4095172" cy="979170"/>
            </a:xfrm>
            <a:prstGeom prst="rect">
              <a:avLst/>
            </a:prstGeom>
          </p:spPr>
        </p:pic>
        <p:sp>
          <p:nvSpPr>
            <p:cNvPr id="8" name="object 8"/>
            <p:cNvSpPr/>
            <p:nvPr/>
          </p:nvSpPr>
          <p:spPr>
            <a:xfrm>
              <a:off x="6803135" y="2415539"/>
              <a:ext cx="123825" cy="979169"/>
            </a:xfrm>
            <a:custGeom>
              <a:avLst/>
              <a:gdLst/>
              <a:ahLst/>
              <a:cxnLst/>
              <a:rect l="l" t="t" r="r" b="b"/>
              <a:pathLst>
                <a:path w="123825" h="979170">
                  <a:moveTo>
                    <a:pt x="19050" y="340804"/>
                  </a:moveTo>
                  <a:lnTo>
                    <a:pt x="19050" y="0"/>
                  </a:lnTo>
                  <a:lnTo>
                    <a:pt x="0" y="0"/>
                  </a:lnTo>
                  <a:lnTo>
                    <a:pt x="0" y="345948"/>
                  </a:lnTo>
                  <a:lnTo>
                    <a:pt x="762" y="346710"/>
                  </a:lnTo>
                  <a:lnTo>
                    <a:pt x="762" y="348234"/>
                  </a:lnTo>
                  <a:lnTo>
                    <a:pt x="2286" y="351282"/>
                  </a:lnTo>
                  <a:lnTo>
                    <a:pt x="6858" y="355854"/>
                  </a:lnTo>
                  <a:lnTo>
                    <a:pt x="9144" y="357378"/>
                  </a:lnTo>
                  <a:lnTo>
                    <a:pt x="9906" y="357378"/>
                  </a:lnTo>
                  <a:lnTo>
                    <a:pt x="10668" y="358140"/>
                  </a:lnTo>
                  <a:lnTo>
                    <a:pt x="14478" y="359664"/>
                  </a:lnTo>
                  <a:lnTo>
                    <a:pt x="16764" y="360229"/>
                  </a:lnTo>
                  <a:lnTo>
                    <a:pt x="16764" y="339852"/>
                  </a:lnTo>
                  <a:lnTo>
                    <a:pt x="17526" y="340233"/>
                  </a:lnTo>
                  <a:lnTo>
                    <a:pt x="17526" y="339090"/>
                  </a:lnTo>
                  <a:lnTo>
                    <a:pt x="18592" y="340690"/>
                  </a:lnTo>
                  <a:lnTo>
                    <a:pt x="19050" y="340804"/>
                  </a:lnTo>
                  <a:close/>
                </a:path>
                <a:path w="123825" h="979170">
                  <a:moveTo>
                    <a:pt x="103632" y="371094"/>
                  </a:moveTo>
                  <a:lnTo>
                    <a:pt x="80904" y="370029"/>
                  </a:lnTo>
                  <a:lnTo>
                    <a:pt x="58664" y="368322"/>
                  </a:lnTo>
                  <a:lnTo>
                    <a:pt x="36620" y="365143"/>
                  </a:lnTo>
                  <a:lnTo>
                    <a:pt x="21326" y="361358"/>
                  </a:lnTo>
                  <a:lnTo>
                    <a:pt x="13716" y="363474"/>
                  </a:lnTo>
                  <a:lnTo>
                    <a:pt x="10668" y="364998"/>
                  </a:lnTo>
                  <a:lnTo>
                    <a:pt x="9906" y="364998"/>
                  </a:lnTo>
                  <a:lnTo>
                    <a:pt x="9144" y="365760"/>
                  </a:lnTo>
                  <a:lnTo>
                    <a:pt x="6858" y="367284"/>
                  </a:lnTo>
                  <a:lnTo>
                    <a:pt x="6096" y="368046"/>
                  </a:lnTo>
                  <a:lnTo>
                    <a:pt x="5334" y="368046"/>
                  </a:lnTo>
                  <a:lnTo>
                    <a:pt x="3048" y="370332"/>
                  </a:lnTo>
                  <a:lnTo>
                    <a:pt x="2286" y="371856"/>
                  </a:lnTo>
                  <a:lnTo>
                    <a:pt x="1524" y="372618"/>
                  </a:lnTo>
                  <a:lnTo>
                    <a:pt x="762" y="374142"/>
                  </a:lnTo>
                  <a:lnTo>
                    <a:pt x="762" y="376428"/>
                  </a:lnTo>
                  <a:lnTo>
                    <a:pt x="0" y="377190"/>
                  </a:lnTo>
                  <a:lnTo>
                    <a:pt x="0" y="979170"/>
                  </a:lnTo>
                  <a:lnTo>
                    <a:pt x="16764" y="979170"/>
                  </a:lnTo>
                  <a:lnTo>
                    <a:pt x="16764" y="383286"/>
                  </a:lnTo>
                  <a:lnTo>
                    <a:pt x="17803" y="382593"/>
                  </a:lnTo>
                  <a:lnTo>
                    <a:pt x="19050" y="379476"/>
                  </a:lnTo>
                  <a:lnTo>
                    <a:pt x="19050" y="382143"/>
                  </a:lnTo>
                  <a:lnTo>
                    <a:pt x="19812" y="381762"/>
                  </a:lnTo>
                  <a:lnTo>
                    <a:pt x="19812" y="381914"/>
                  </a:lnTo>
                  <a:lnTo>
                    <a:pt x="22098" y="381000"/>
                  </a:lnTo>
                  <a:lnTo>
                    <a:pt x="40304" y="376114"/>
                  </a:lnTo>
                  <a:lnTo>
                    <a:pt x="62298" y="373127"/>
                  </a:lnTo>
                  <a:lnTo>
                    <a:pt x="84575" y="371600"/>
                  </a:lnTo>
                  <a:lnTo>
                    <a:pt x="103632" y="371094"/>
                  </a:lnTo>
                  <a:close/>
                </a:path>
                <a:path w="123825" h="979170">
                  <a:moveTo>
                    <a:pt x="18218" y="340821"/>
                  </a:moveTo>
                  <a:lnTo>
                    <a:pt x="18097" y="340518"/>
                  </a:lnTo>
                  <a:lnTo>
                    <a:pt x="16764" y="339852"/>
                  </a:lnTo>
                  <a:lnTo>
                    <a:pt x="18218" y="340821"/>
                  </a:lnTo>
                  <a:close/>
                </a:path>
                <a:path w="123825" h="979170">
                  <a:moveTo>
                    <a:pt x="19050" y="360795"/>
                  </a:moveTo>
                  <a:lnTo>
                    <a:pt x="19050" y="342900"/>
                  </a:lnTo>
                  <a:lnTo>
                    <a:pt x="18218" y="340821"/>
                  </a:lnTo>
                  <a:lnTo>
                    <a:pt x="16764" y="339852"/>
                  </a:lnTo>
                  <a:lnTo>
                    <a:pt x="16764" y="360229"/>
                  </a:lnTo>
                  <a:lnTo>
                    <a:pt x="19050" y="360795"/>
                  </a:lnTo>
                  <a:close/>
                </a:path>
                <a:path w="123825" h="979170">
                  <a:moveTo>
                    <a:pt x="17803" y="382593"/>
                  </a:moveTo>
                  <a:lnTo>
                    <a:pt x="16764" y="383286"/>
                  </a:lnTo>
                  <a:lnTo>
                    <a:pt x="17716" y="382809"/>
                  </a:lnTo>
                  <a:lnTo>
                    <a:pt x="17803" y="382593"/>
                  </a:lnTo>
                  <a:close/>
                </a:path>
                <a:path w="123825" h="979170">
                  <a:moveTo>
                    <a:pt x="19050" y="979170"/>
                  </a:moveTo>
                  <a:lnTo>
                    <a:pt x="19050" y="382219"/>
                  </a:lnTo>
                  <a:lnTo>
                    <a:pt x="18288" y="382524"/>
                  </a:lnTo>
                  <a:lnTo>
                    <a:pt x="17526" y="383286"/>
                  </a:lnTo>
                  <a:lnTo>
                    <a:pt x="17526" y="382905"/>
                  </a:lnTo>
                  <a:lnTo>
                    <a:pt x="16764" y="383286"/>
                  </a:lnTo>
                  <a:lnTo>
                    <a:pt x="16764" y="979170"/>
                  </a:lnTo>
                  <a:lnTo>
                    <a:pt x="17526" y="979170"/>
                  </a:lnTo>
                  <a:lnTo>
                    <a:pt x="17526" y="383286"/>
                  </a:lnTo>
                  <a:lnTo>
                    <a:pt x="17716" y="382809"/>
                  </a:lnTo>
                  <a:lnTo>
                    <a:pt x="17716" y="979170"/>
                  </a:lnTo>
                  <a:lnTo>
                    <a:pt x="19050" y="979170"/>
                  </a:lnTo>
                  <a:close/>
                </a:path>
                <a:path w="123825" h="979170">
                  <a:moveTo>
                    <a:pt x="18592" y="340690"/>
                  </a:moveTo>
                  <a:lnTo>
                    <a:pt x="17526" y="339090"/>
                  </a:lnTo>
                  <a:lnTo>
                    <a:pt x="18097" y="340518"/>
                  </a:lnTo>
                  <a:lnTo>
                    <a:pt x="18288" y="340614"/>
                  </a:lnTo>
                  <a:lnTo>
                    <a:pt x="18592" y="340690"/>
                  </a:lnTo>
                  <a:close/>
                </a:path>
                <a:path w="123825" h="979170">
                  <a:moveTo>
                    <a:pt x="18097" y="340518"/>
                  </a:moveTo>
                  <a:lnTo>
                    <a:pt x="17526" y="339090"/>
                  </a:lnTo>
                  <a:lnTo>
                    <a:pt x="17526" y="340233"/>
                  </a:lnTo>
                  <a:lnTo>
                    <a:pt x="18097" y="340518"/>
                  </a:lnTo>
                  <a:close/>
                </a:path>
                <a:path w="123825" h="979170">
                  <a:moveTo>
                    <a:pt x="18288" y="382524"/>
                  </a:moveTo>
                  <a:lnTo>
                    <a:pt x="17716" y="382809"/>
                  </a:lnTo>
                  <a:lnTo>
                    <a:pt x="17526" y="383286"/>
                  </a:lnTo>
                  <a:lnTo>
                    <a:pt x="18288" y="382524"/>
                  </a:lnTo>
                  <a:close/>
                </a:path>
                <a:path w="123825" h="979170">
                  <a:moveTo>
                    <a:pt x="19050" y="381762"/>
                  </a:moveTo>
                  <a:lnTo>
                    <a:pt x="17803" y="382593"/>
                  </a:lnTo>
                  <a:lnTo>
                    <a:pt x="17716" y="382809"/>
                  </a:lnTo>
                  <a:lnTo>
                    <a:pt x="18288" y="382524"/>
                  </a:lnTo>
                  <a:lnTo>
                    <a:pt x="19050" y="381762"/>
                  </a:lnTo>
                  <a:close/>
                </a:path>
                <a:path w="123825" h="979170">
                  <a:moveTo>
                    <a:pt x="19050" y="381762"/>
                  </a:moveTo>
                  <a:lnTo>
                    <a:pt x="19050" y="379476"/>
                  </a:lnTo>
                  <a:lnTo>
                    <a:pt x="17803" y="382593"/>
                  </a:lnTo>
                  <a:lnTo>
                    <a:pt x="19050" y="381762"/>
                  </a:lnTo>
                  <a:close/>
                </a:path>
                <a:path w="123825" h="979170">
                  <a:moveTo>
                    <a:pt x="19050" y="341376"/>
                  </a:moveTo>
                  <a:lnTo>
                    <a:pt x="18669" y="340804"/>
                  </a:lnTo>
                  <a:lnTo>
                    <a:pt x="18097" y="340518"/>
                  </a:lnTo>
                  <a:lnTo>
                    <a:pt x="18218" y="340821"/>
                  </a:lnTo>
                  <a:lnTo>
                    <a:pt x="19050" y="341376"/>
                  </a:lnTo>
                  <a:close/>
                </a:path>
                <a:path w="123825" h="979170">
                  <a:moveTo>
                    <a:pt x="19050" y="342900"/>
                  </a:moveTo>
                  <a:lnTo>
                    <a:pt x="19050" y="341376"/>
                  </a:lnTo>
                  <a:lnTo>
                    <a:pt x="18218" y="340821"/>
                  </a:lnTo>
                  <a:lnTo>
                    <a:pt x="19050" y="342900"/>
                  </a:lnTo>
                  <a:close/>
                </a:path>
                <a:path w="123825" h="979170">
                  <a:moveTo>
                    <a:pt x="18669" y="340804"/>
                  </a:moveTo>
                  <a:lnTo>
                    <a:pt x="18288" y="340614"/>
                  </a:lnTo>
                  <a:lnTo>
                    <a:pt x="18669" y="340804"/>
                  </a:lnTo>
                  <a:close/>
                </a:path>
                <a:path w="123825" h="979170">
                  <a:moveTo>
                    <a:pt x="19050" y="382143"/>
                  </a:moveTo>
                  <a:lnTo>
                    <a:pt x="19050" y="381762"/>
                  </a:lnTo>
                  <a:lnTo>
                    <a:pt x="18288" y="382524"/>
                  </a:lnTo>
                  <a:lnTo>
                    <a:pt x="19050" y="382143"/>
                  </a:lnTo>
                  <a:close/>
                </a:path>
                <a:path w="123825" h="979170">
                  <a:moveTo>
                    <a:pt x="19812" y="381914"/>
                  </a:moveTo>
                  <a:lnTo>
                    <a:pt x="19812" y="381762"/>
                  </a:lnTo>
                  <a:lnTo>
                    <a:pt x="18288" y="382524"/>
                  </a:lnTo>
                  <a:lnTo>
                    <a:pt x="19812" y="381914"/>
                  </a:lnTo>
                  <a:close/>
                </a:path>
                <a:path w="123825" h="979170">
                  <a:moveTo>
                    <a:pt x="103632" y="352044"/>
                  </a:moveTo>
                  <a:lnTo>
                    <a:pt x="80904" y="350782"/>
                  </a:lnTo>
                  <a:lnTo>
                    <a:pt x="61974" y="349662"/>
                  </a:lnTo>
                  <a:lnTo>
                    <a:pt x="41333" y="346950"/>
                  </a:lnTo>
                  <a:lnTo>
                    <a:pt x="21326" y="341373"/>
                  </a:lnTo>
                  <a:lnTo>
                    <a:pt x="18592" y="340690"/>
                  </a:lnTo>
                  <a:lnTo>
                    <a:pt x="19812" y="341376"/>
                  </a:lnTo>
                  <a:lnTo>
                    <a:pt x="19812" y="360983"/>
                  </a:lnTo>
                  <a:lnTo>
                    <a:pt x="21336" y="361356"/>
                  </a:lnTo>
                  <a:lnTo>
                    <a:pt x="33512" y="357971"/>
                  </a:lnTo>
                  <a:lnTo>
                    <a:pt x="57873" y="354658"/>
                  </a:lnTo>
                  <a:lnTo>
                    <a:pt x="82635" y="352895"/>
                  </a:lnTo>
                  <a:lnTo>
                    <a:pt x="103632" y="352044"/>
                  </a:lnTo>
                  <a:close/>
                </a:path>
                <a:path w="123825" h="979170">
                  <a:moveTo>
                    <a:pt x="19812" y="360983"/>
                  </a:moveTo>
                  <a:lnTo>
                    <a:pt x="19812" y="341376"/>
                  </a:lnTo>
                  <a:lnTo>
                    <a:pt x="18669" y="340804"/>
                  </a:lnTo>
                  <a:lnTo>
                    <a:pt x="19050" y="341376"/>
                  </a:lnTo>
                  <a:lnTo>
                    <a:pt x="19050" y="360795"/>
                  </a:lnTo>
                  <a:lnTo>
                    <a:pt x="19812" y="360983"/>
                  </a:lnTo>
                  <a:close/>
                </a:path>
                <a:path w="123825" h="979170">
                  <a:moveTo>
                    <a:pt x="123444" y="366522"/>
                  </a:moveTo>
                  <a:lnTo>
                    <a:pt x="123444" y="355854"/>
                  </a:lnTo>
                  <a:lnTo>
                    <a:pt x="119634" y="352044"/>
                  </a:lnTo>
                  <a:lnTo>
                    <a:pt x="103632" y="352044"/>
                  </a:lnTo>
                  <a:lnTo>
                    <a:pt x="82635" y="352895"/>
                  </a:lnTo>
                  <a:lnTo>
                    <a:pt x="57873" y="354658"/>
                  </a:lnTo>
                  <a:lnTo>
                    <a:pt x="33512" y="357971"/>
                  </a:lnTo>
                  <a:lnTo>
                    <a:pt x="21326" y="361358"/>
                  </a:lnTo>
                  <a:lnTo>
                    <a:pt x="36620" y="365143"/>
                  </a:lnTo>
                  <a:lnTo>
                    <a:pt x="58664" y="368322"/>
                  </a:lnTo>
                  <a:lnTo>
                    <a:pt x="80904" y="370029"/>
                  </a:lnTo>
                  <a:lnTo>
                    <a:pt x="103632" y="371094"/>
                  </a:lnTo>
                  <a:lnTo>
                    <a:pt x="119634" y="371094"/>
                  </a:lnTo>
                  <a:lnTo>
                    <a:pt x="123444" y="366522"/>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1246816" y="3394709"/>
              <a:ext cx="7010180" cy="979170"/>
            </a:xfrm>
            <a:prstGeom prst="rect">
              <a:avLst/>
            </a:prstGeom>
          </p:spPr>
        </p:pic>
        <p:sp>
          <p:nvSpPr>
            <p:cNvPr id="10" name="object 10"/>
            <p:cNvSpPr/>
            <p:nvPr/>
          </p:nvSpPr>
          <p:spPr>
            <a:xfrm>
              <a:off x="5034534" y="3512819"/>
              <a:ext cx="3220720" cy="740410"/>
            </a:xfrm>
            <a:custGeom>
              <a:avLst/>
              <a:gdLst/>
              <a:ahLst/>
              <a:cxnLst/>
              <a:rect l="l" t="t" r="r" b="b"/>
              <a:pathLst>
                <a:path w="3220720" h="740410">
                  <a:moveTo>
                    <a:pt x="3220212" y="739901"/>
                  </a:moveTo>
                  <a:lnTo>
                    <a:pt x="3220212" y="0"/>
                  </a:lnTo>
                  <a:lnTo>
                    <a:pt x="0" y="0"/>
                  </a:lnTo>
                  <a:lnTo>
                    <a:pt x="0" y="739902"/>
                  </a:lnTo>
                  <a:lnTo>
                    <a:pt x="3220212" y="739901"/>
                  </a:lnTo>
                  <a:close/>
                </a:path>
              </a:pathLst>
            </a:custGeom>
            <a:solidFill>
              <a:srgbClr val="FFFFFF"/>
            </a:solidFill>
          </p:spPr>
          <p:txBody>
            <a:bodyPr wrap="square" lIns="0" tIns="0" rIns="0" bIns="0" rtlCol="0"/>
            <a:lstStyle/>
            <a:p>
              <a:endParaRPr/>
            </a:p>
          </p:txBody>
        </p:sp>
        <p:pic>
          <p:nvPicPr>
            <p:cNvPr id="11" name="object 11"/>
            <p:cNvPicPr/>
            <p:nvPr/>
          </p:nvPicPr>
          <p:blipFill>
            <a:blip r:embed="rId5" cstate="print"/>
            <a:stretch>
              <a:fillRect/>
            </a:stretch>
          </p:blipFill>
          <p:spPr>
            <a:xfrm>
              <a:off x="6708647" y="3394709"/>
              <a:ext cx="113538" cy="100584"/>
            </a:xfrm>
            <a:prstGeom prst="rect">
              <a:avLst/>
            </a:prstGeom>
          </p:spPr>
        </p:pic>
        <p:sp>
          <p:nvSpPr>
            <p:cNvPr id="12" name="object 12"/>
            <p:cNvSpPr/>
            <p:nvPr/>
          </p:nvSpPr>
          <p:spPr>
            <a:xfrm>
              <a:off x="6693408" y="3980688"/>
              <a:ext cx="129539" cy="393700"/>
            </a:xfrm>
            <a:custGeom>
              <a:avLst/>
              <a:gdLst/>
              <a:ahLst/>
              <a:cxnLst/>
              <a:rect l="l" t="t" r="r" b="b"/>
              <a:pathLst>
                <a:path w="129540" h="393700">
                  <a:moveTo>
                    <a:pt x="129539" y="393191"/>
                  </a:moveTo>
                  <a:lnTo>
                    <a:pt x="129539" y="25146"/>
                  </a:lnTo>
                  <a:lnTo>
                    <a:pt x="128015" y="23622"/>
                  </a:lnTo>
                  <a:lnTo>
                    <a:pt x="128015" y="22098"/>
                  </a:lnTo>
                  <a:lnTo>
                    <a:pt x="123443" y="17526"/>
                  </a:lnTo>
                  <a:lnTo>
                    <a:pt x="122681" y="17526"/>
                  </a:lnTo>
                  <a:lnTo>
                    <a:pt x="120395" y="15240"/>
                  </a:lnTo>
                  <a:lnTo>
                    <a:pt x="119633" y="15240"/>
                  </a:lnTo>
                  <a:lnTo>
                    <a:pt x="118871" y="14478"/>
                  </a:lnTo>
                  <a:lnTo>
                    <a:pt x="115061" y="12954"/>
                  </a:lnTo>
                  <a:lnTo>
                    <a:pt x="91399" y="6897"/>
                  </a:lnTo>
                  <a:lnTo>
                    <a:pt x="64569" y="2981"/>
                  </a:lnTo>
                  <a:lnTo>
                    <a:pt x="37459" y="813"/>
                  </a:lnTo>
                  <a:lnTo>
                    <a:pt x="12953" y="0"/>
                  </a:lnTo>
                  <a:lnTo>
                    <a:pt x="761" y="0"/>
                  </a:lnTo>
                  <a:lnTo>
                    <a:pt x="0" y="19050"/>
                  </a:lnTo>
                  <a:lnTo>
                    <a:pt x="12953" y="19076"/>
                  </a:lnTo>
                  <a:lnTo>
                    <a:pt x="34685" y="19817"/>
                  </a:lnTo>
                  <a:lnTo>
                    <a:pt x="60083" y="21526"/>
                  </a:lnTo>
                  <a:lnTo>
                    <a:pt x="85158" y="24854"/>
                  </a:lnTo>
                  <a:lnTo>
                    <a:pt x="106679" y="30480"/>
                  </a:lnTo>
                  <a:lnTo>
                    <a:pt x="109727" y="31496"/>
                  </a:lnTo>
                  <a:lnTo>
                    <a:pt x="109727" y="31242"/>
                  </a:lnTo>
                  <a:lnTo>
                    <a:pt x="110489" y="31623"/>
                  </a:lnTo>
                  <a:lnTo>
                    <a:pt x="110489" y="29718"/>
                  </a:lnTo>
                  <a:lnTo>
                    <a:pt x="111034" y="31895"/>
                  </a:lnTo>
                  <a:lnTo>
                    <a:pt x="111251" y="32004"/>
                  </a:lnTo>
                  <a:lnTo>
                    <a:pt x="111251" y="31242"/>
                  </a:lnTo>
                  <a:lnTo>
                    <a:pt x="111632" y="32385"/>
                  </a:lnTo>
                  <a:lnTo>
                    <a:pt x="112775" y="33528"/>
                  </a:lnTo>
                  <a:lnTo>
                    <a:pt x="112775" y="393191"/>
                  </a:lnTo>
                  <a:lnTo>
                    <a:pt x="129539" y="393191"/>
                  </a:lnTo>
                  <a:close/>
                </a:path>
                <a:path w="129540" h="393700">
                  <a:moveTo>
                    <a:pt x="110491" y="31750"/>
                  </a:moveTo>
                  <a:lnTo>
                    <a:pt x="109727" y="31242"/>
                  </a:lnTo>
                  <a:lnTo>
                    <a:pt x="110337" y="31699"/>
                  </a:lnTo>
                  <a:lnTo>
                    <a:pt x="110491" y="31750"/>
                  </a:lnTo>
                  <a:close/>
                </a:path>
                <a:path w="129540" h="393700">
                  <a:moveTo>
                    <a:pt x="110337" y="31699"/>
                  </a:moveTo>
                  <a:lnTo>
                    <a:pt x="109727" y="31242"/>
                  </a:lnTo>
                  <a:lnTo>
                    <a:pt x="109727" y="31496"/>
                  </a:lnTo>
                  <a:lnTo>
                    <a:pt x="110337" y="31699"/>
                  </a:lnTo>
                  <a:close/>
                </a:path>
                <a:path w="129540" h="393700">
                  <a:moveTo>
                    <a:pt x="111034" y="31895"/>
                  </a:moveTo>
                  <a:lnTo>
                    <a:pt x="110489" y="29718"/>
                  </a:lnTo>
                  <a:lnTo>
                    <a:pt x="110492" y="31624"/>
                  </a:lnTo>
                  <a:lnTo>
                    <a:pt x="111034" y="31895"/>
                  </a:lnTo>
                  <a:close/>
                </a:path>
                <a:path w="129540" h="393700">
                  <a:moveTo>
                    <a:pt x="111044" y="31934"/>
                  </a:moveTo>
                  <a:lnTo>
                    <a:pt x="110491" y="31623"/>
                  </a:lnTo>
                  <a:lnTo>
                    <a:pt x="111044" y="31934"/>
                  </a:lnTo>
                  <a:close/>
                </a:path>
                <a:path w="129540" h="393700">
                  <a:moveTo>
                    <a:pt x="111134" y="32297"/>
                  </a:moveTo>
                  <a:lnTo>
                    <a:pt x="111044" y="31934"/>
                  </a:lnTo>
                  <a:lnTo>
                    <a:pt x="110491" y="31750"/>
                  </a:lnTo>
                  <a:lnTo>
                    <a:pt x="111134" y="32297"/>
                  </a:lnTo>
                  <a:close/>
                </a:path>
                <a:path w="129540" h="393700">
                  <a:moveTo>
                    <a:pt x="112013" y="393191"/>
                  </a:moveTo>
                  <a:lnTo>
                    <a:pt x="112013" y="33528"/>
                  </a:lnTo>
                  <a:lnTo>
                    <a:pt x="111556" y="32613"/>
                  </a:lnTo>
                  <a:lnTo>
                    <a:pt x="111251" y="32385"/>
                  </a:lnTo>
                  <a:lnTo>
                    <a:pt x="111251" y="32766"/>
                  </a:lnTo>
                  <a:lnTo>
                    <a:pt x="111134" y="32297"/>
                  </a:lnTo>
                  <a:lnTo>
                    <a:pt x="110492" y="31815"/>
                  </a:lnTo>
                  <a:lnTo>
                    <a:pt x="110847" y="393191"/>
                  </a:lnTo>
                  <a:lnTo>
                    <a:pt x="112013" y="393191"/>
                  </a:lnTo>
                  <a:close/>
                </a:path>
                <a:path w="129540" h="393700">
                  <a:moveTo>
                    <a:pt x="111556" y="32613"/>
                  </a:moveTo>
                  <a:lnTo>
                    <a:pt x="111251" y="32004"/>
                  </a:lnTo>
                  <a:lnTo>
                    <a:pt x="111044" y="31934"/>
                  </a:lnTo>
                  <a:lnTo>
                    <a:pt x="111134" y="32297"/>
                  </a:lnTo>
                  <a:lnTo>
                    <a:pt x="111556" y="32613"/>
                  </a:lnTo>
                  <a:close/>
                </a:path>
                <a:path w="129540" h="393700">
                  <a:moveTo>
                    <a:pt x="111632" y="32385"/>
                  </a:moveTo>
                  <a:lnTo>
                    <a:pt x="111251" y="31242"/>
                  </a:lnTo>
                  <a:lnTo>
                    <a:pt x="111251" y="32004"/>
                  </a:lnTo>
                  <a:lnTo>
                    <a:pt x="111632" y="32385"/>
                  </a:lnTo>
                  <a:close/>
                </a:path>
                <a:path w="129540" h="393700">
                  <a:moveTo>
                    <a:pt x="111759" y="32766"/>
                  </a:moveTo>
                  <a:lnTo>
                    <a:pt x="111632" y="32385"/>
                  </a:lnTo>
                  <a:lnTo>
                    <a:pt x="111251" y="32004"/>
                  </a:lnTo>
                  <a:lnTo>
                    <a:pt x="111556" y="32613"/>
                  </a:lnTo>
                  <a:lnTo>
                    <a:pt x="111759" y="32766"/>
                  </a:lnTo>
                  <a:close/>
                </a:path>
                <a:path w="129540" h="393700">
                  <a:moveTo>
                    <a:pt x="112013" y="33528"/>
                  </a:moveTo>
                  <a:lnTo>
                    <a:pt x="111759" y="32766"/>
                  </a:lnTo>
                  <a:lnTo>
                    <a:pt x="111556" y="32613"/>
                  </a:lnTo>
                  <a:lnTo>
                    <a:pt x="112013" y="33528"/>
                  </a:lnTo>
                  <a:close/>
                </a:path>
                <a:path w="129540" h="393700">
                  <a:moveTo>
                    <a:pt x="112775" y="33528"/>
                  </a:moveTo>
                  <a:lnTo>
                    <a:pt x="111632" y="32385"/>
                  </a:lnTo>
                  <a:lnTo>
                    <a:pt x="111759" y="32766"/>
                  </a:lnTo>
                  <a:lnTo>
                    <a:pt x="112775" y="33528"/>
                  </a:lnTo>
                  <a:close/>
                </a:path>
                <a:path w="129540" h="393700">
                  <a:moveTo>
                    <a:pt x="112775" y="393191"/>
                  </a:moveTo>
                  <a:lnTo>
                    <a:pt x="112775" y="33528"/>
                  </a:lnTo>
                  <a:lnTo>
                    <a:pt x="111759" y="32766"/>
                  </a:lnTo>
                  <a:lnTo>
                    <a:pt x="112013" y="33528"/>
                  </a:lnTo>
                  <a:lnTo>
                    <a:pt x="112013" y="393191"/>
                  </a:lnTo>
                  <a:lnTo>
                    <a:pt x="112775" y="393191"/>
                  </a:lnTo>
                  <a:close/>
                </a:path>
              </a:pathLst>
            </a:custGeom>
            <a:solidFill>
              <a:srgbClr val="FF2BD8"/>
            </a:solidFill>
          </p:spPr>
          <p:txBody>
            <a:bodyPr wrap="square" lIns="0" tIns="0" rIns="0" bIns="0" rtlCol="0"/>
            <a:lstStyle/>
            <a:p>
              <a:endParaRPr/>
            </a:p>
          </p:txBody>
        </p:sp>
        <p:sp>
          <p:nvSpPr>
            <p:cNvPr id="13" name="object 13"/>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14" name="object 14"/>
            <p:cNvPicPr/>
            <p:nvPr/>
          </p:nvPicPr>
          <p:blipFill>
            <a:blip r:embed="rId6" cstate="print"/>
            <a:stretch>
              <a:fillRect/>
            </a:stretch>
          </p:blipFill>
          <p:spPr>
            <a:xfrm>
              <a:off x="998981" y="4373879"/>
              <a:ext cx="7694676" cy="979170"/>
            </a:xfrm>
            <a:prstGeom prst="rect">
              <a:avLst/>
            </a:prstGeom>
          </p:spPr>
        </p:pic>
      </p:grpSp>
      <p:sp>
        <p:nvSpPr>
          <p:cNvPr id="15" name="object 15"/>
          <p:cNvSpPr txBox="1"/>
          <p:nvPr/>
        </p:nvSpPr>
        <p:spPr>
          <a:xfrm>
            <a:off x="1154683" y="1380236"/>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16" name="object 16"/>
          <p:cNvSpPr txBox="1"/>
          <p:nvPr/>
        </p:nvSpPr>
        <p:spPr>
          <a:xfrm>
            <a:off x="7038847" y="2412745"/>
            <a:ext cx="1706245" cy="757555"/>
          </a:xfrm>
          <a:prstGeom prst="rect">
            <a:avLst/>
          </a:prstGeom>
        </p:spPr>
        <p:txBody>
          <a:bodyPr vert="horz" wrap="square" lIns="0" tIns="12700" rIns="0" bIns="0" rtlCol="0">
            <a:spAutoFit/>
          </a:bodyPr>
          <a:lstStyle/>
          <a:p>
            <a:pPr marL="12700" marR="5080" algn="just">
              <a:lnSpc>
                <a:spcPct val="100000"/>
              </a:lnSpc>
              <a:spcBef>
                <a:spcPts val="100"/>
              </a:spcBef>
            </a:pPr>
            <a:r>
              <a:rPr sz="1600" spc="-5" dirty="0">
                <a:latin typeface="Arial"/>
                <a:cs typeface="Arial"/>
              </a:rPr>
              <a:t>Start with the sink,  all other nodes</a:t>
            </a:r>
            <a:r>
              <a:rPr sz="1600" spc="-75" dirty="0">
                <a:latin typeface="Arial"/>
                <a:cs typeface="Arial"/>
              </a:rPr>
              <a:t> </a:t>
            </a:r>
            <a:r>
              <a:rPr sz="1600" spc="-5" dirty="0">
                <a:latin typeface="Arial"/>
                <a:cs typeface="Arial"/>
              </a:rPr>
              <a:t>are  unreachable</a:t>
            </a:r>
            <a:endParaRPr sz="1600">
              <a:latin typeface="Arial"/>
              <a:cs typeface="Arial"/>
            </a:endParaRPr>
          </a:p>
        </p:txBody>
      </p:sp>
      <p:sp>
        <p:nvSpPr>
          <p:cNvPr id="17" name="object 17"/>
          <p:cNvSpPr txBox="1"/>
          <p:nvPr/>
        </p:nvSpPr>
        <p:spPr>
          <a:xfrm>
            <a:off x="7054850" y="4128770"/>
            <a:ext cx="1697355" cy="124523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Relaxation step.  Lower distance to  nodes linked to  newest member</a:t>
            </a:r>
            <a:r>
              <a:rPr sz="1600" spc="-65" dirty="0">
                <a:latin typeface="Arial"/>
                <a:cs typeface="Arial"/>
              </a:rPr>
              <a:t> </a:t>
            </a:r>
            <a:r>
              <a:rPr sz="1600" spc="-5" dirty="0">
                <a:latin typeface="Arial"/>
                <a:cs typeface="Arial"/>
              </a:rPr>
              <a:t>of  the sink</a:t>
            </a:r>
            <a:r>
              <a:rPr sz="1600" spc="-20" dirty="0">
                <a:latin typeface="Arial"/>
                <a:cs typeface="Arial"/>
              </a:rPr>
              <a:t> </a:t>
            </a:r>
            <a:r>
              <a:rPr sz="1600" spc="-5" dirty="0">
                <a:latin typeface="Arial"/>
                <a:cs typeface="Arial"/>
              </a:rPr>
              <a:t>tree</a:t>
            </a:r>
            <a:endParaRPr sz="1600">
              <a:latin typeface="Arial"/>
              <a:cs typeface="Arial"/>
            </a:endParaRPr>
          </a:p>
        </p:txBody>
      </p:sp>
      <p:grpSp>
        <p:nvGrpSpPr>
          <p:cNvPr id="18" name="object 18"/>
          <p:cNvGrpSpPr/>
          <p:nvPr/>
        </p:nvGrpSpPr>
        <p:grpSpPr>
          <a:xfrm>
            <a:off x="998982" y="4373879"/>
            <a:ext cx="7694930" cy="1520190"/>
            <a:chOff x="998982" y="4373879"/>
            <a:chExt cx="7694930" cy="1520190"/>
          </a:xfrm>
        </p:grpSpPr>
        <p:sp>
          <p:nvSpPr>
            <p:cNvPr id="19" name="object 19"/>
            <p:cNvSpPr/>
            <p:nvPr/>
          </p:nvSpPr>
          <p:spPr>
            <a:xfrm>
              <a:off x="6803897" y="4373879"/>
              <a:ext cx="139700" cy="979169"/>
            </a:xfrm>
            <a:custGeom>
              <a:avLst/>
              <a:gdLst/>
              <a:ahLst/>
              <a:cxnLst/>
              <a:rect l="l" t="t" r="r" b="b"/>
              <a:pathLst>
                <a:path w="139700" h="979170">
                  <a:moveTo>
                    <a:pt x="118109" y="440436"/>
                  </a:moveTo>
                  <a:lnTo>
                    <a:pt x="117347" y="440436"/>
                  </a:lnTo>
                  <a:lnTo>
                    <a:pt x="92183" y="439373"/>
                  </a:lnTo>
                  <a:lnTo>
                    <a:pt x="66132" y="437459"/>
                  </a:lnTo>
                  <a:lnTo>
                    <a:pt x="40045" y="433772"/>
                  </a:lnTo>
                  <a:lnTo>
                    <a:pt x="28837" y="430840"/>
                  </a:lnTo>
                  <a:lnTo>
                    <a:pt x="15239" y="434340"/>
                  </a:lnTo>
                  <a:lnTo>
                    <a:pt x="11429" y="436626"/>
                  </a:lnTo>
                  <a:lnTo>
                    <a:pt x="9905" y="436626"/>
                  </a:lnTo>
                  <a:lnTo>
                    <a:pt x="6857" y="438912"/>
                  </a:lnTo>
                  <a:lnTo>
                    <a:pt x="6095" y="439674"/>
                  </a:lnTo>
                  <a:lnTo>
                    <a:pt x="5333" y="439674"/>
                  </a:lnTo>
                  <a:lnTo>
                    <a:pt x="4571" y="441198"/>
                  </a:lnTo>
                  <a:lnTo>
                    <a:pt x="3809" y="441960"/>
                  </a:lnTo>
                  <a:lnTo>
                    <a:pt x="3047" y="443484"/>
                  </a:lnTo>
                  <a:lnTo>
                    <a:pt x="2285" y="443484"/>
                  </a:lnTo>
                  <a:lnTo>
                    <a:pt x="2285" y="444246"/>
                  </a:lnTo>
                  <a:lnTo>
                    <a:pt x="1523" y="445008"/>
                  </a:lnTo>
                  <a:lnTo>
                    <a:pt x="1523" y="445770"/>
                  </a:lnTo>
                  <a:lnTo>
                    <a:pt x="761" y="446532"/>
                  </a:lnTo>
                  <a:lnTo>
                    <a:pt x="761" y="448818"/>
                  </a:lnTo>
                  <a:lnTo>
                    <a:pt x="0" y="451104"/>
                  </a:lnTo>
                  <a:lnTo>
                    <a:pt x="520" y="979170"/>
                  </a:lnTo>
                  <a:lnTo>
                    <a:pt x="17525" y="979170"/>
                  </a:lnTo>
                  <a:lnTo>
                    <a:pt x="17525" y="454914"/>
                  </a:lnTo>
                  <a:lnTo>
                    <a:pt x="18287" y="454152"/>
                  </a:lnTo>
                  <a:lnTo>
                    <a:pt x="19049" y="451104"/>
                  </a:lnTo>
                  <a:lnTo>
                    <a:pt x="19049" y="453390"/>
                  </a:lnTo>
                  <a:lnTo>
                    <a:pt x="20573" y="452628"/>
                  </a:lnTo>
                  <a:lnTo>
                    <a:pt x="20573" y="452780"/>
                  </a:lnTo>
                  <a:lnTo>
                    <a:pt x="22859" y="451866"/>
                  </a:lnTo>
                  <a:lnTo>
                    <a:pt x="46209" y="446202"/>
                  </a:lnTo>
                  <a:lnTo>
                    <a:pt x="70042" y="443041"/>
                  </a:lnTo>
                  <a:lnTo>
                    <a:pt x="94095" y="441434"/>
                  </a:lnTo>
                  <a:lnTo>
                    <a:pt x="118109" y="440436"/>
                  </a:lnTo>
                  <a:close/>
                </a:path>
                <a:path w="139700" h="979170">
                  <a:moveTo>
                    <a:pt x="19049" y="408051"/>
                  </a:moveTo>
                  <a:lnTo>
                    <a:pt x="19049" y="0"/>
                  </a:lnTo>
                  <a:lnTo>
                    <a:pt x="357" y="0"/>
                  </a:lnTo>
                  <a:lnTo>
                    <a:pt x="761" y="415290"/>
                  </a:lnTo>
                  <a:lnTo>
                    <a:pt x="1523" y="416052"/>
                  </a:lnTo>
                  <a:lnTo>
                    <a:pt x="1523" y="416814"/>
                  </a:lnTo>
                  <a:lnTo>
                    <a:pt x="2285" y="417576"/>
                  </a:lnTo>
                  <a:lnTo>
                    <a:pt x="2285" y="418338"/>
                  </a:lnTo>
                  <a:lnTo>
                    <a:pt x="4571" y="420624"/>
                  </a:lnTo>
                  <a:lnTo>
                    <a:pt x="5333" y="422148"/>
                  </a:lnTo>
                  <a:lnTo>
                    <a:pt x="6095" y="422148"/>
                  </a:lnTo>
                  <a:lnTo>
                    <a:pt x="6857" y="422910"/>
                  </a:lnTo>
                  <a:lnTo>
                    <a:pt x="9905" y="425196"/>
                  </a:lnTo>
                  <a:lnTo>
                    <a:pt x="11429" y="425196"/>
                  </a:lnTo>
                  <a:lnTo>
                    <a:pt x="16001" y="427482"/>
                  </a:lnTo>
                  <a:lnTo>
                    <a:pt x="17525" y="427880"/>
                  </a:lnTo>
                  <a:lnTo>
                    <a:pt x="17525" y="406908"/>
                  </a:lnTo>
                  <a:lnTo>
                    <a:pt x="18287" y="407479"/>
                  </a:lnTo>
                  <a:lnTo>
                    <a:pt x="18287" y="406908"/>
                  </a:lnTo>
                  <a:lnTo>
                    <a:pt x="18745" y="407822"/>
                  </a:lnTo>
                  <a:lnTo>
                    <a:pt x="19049" y="408051"/>
                  </a:lnTo>
                  <a:close/>
                </a:path>
                <a:path w="139700" h="979170">
                  <a:moveTo>
                    <a:pt x="18668" y="408051"/>
                  </a:moveTo>
                  <a:lnTo>
                    <a:pt x="18541" y="407670"/>
                  </a:lnTo>
                  <a:lnTo>
                    <a:pt x="17525" y="406908"/>
                  </a:lnTo>
                  <a:lnTo>
                    <a:pt x="18668" y="408051"/>
                  </a:lnTo>
                  <a:close/>
                </a:path>
                <a:path w="139700" h="979170">
                  <a:moveTo>
                    <a:pt x="19049" y="428279"/>
                  </a:moveTo>
                  <a:lnTo>
                    <a:pt x="19049" y="410718"/>
                  </a:lnTo>
                  <a:lnTo>
                    <a:pt x="18287" y="407670"/>
                  </a:lnTo>
                  <a:lnTo>
                    <a:pt x="17525" y="406908"/>
                  </a:lnTo>
                  <a:lnTo>
                    <a:pt x="17525" y="427880"/>
                  </a:lnTo>
                  <a:lnTo>
                    <a:pt x="19049" y="428279"/>
                  </a:lnTo>
                  <a:close/>
                </a:path>
                <a:path w="139700" h="979170">
                  <a:moveTo>
                    <a:pt x="18668" y="453771"/>
                  </a:moveTo>
                  <a:lnTo>
                    <a:pt x="17525" y="454914"/>
                  </a:lnTo>
                  <a:lnTo>
                    <a:pt x="18541" y="454152"/>
                  </a:lnTo>
                  <a:lnTo>
                    <a:pt x="18668" y="453771"/>
                  </a:lnTo>
                  <a:close/>
                </a:path>
                <a:path w="139700" h="979170">
                  <a:moveTo>
                    <a:pt x="18541" y="454152"/>
                  </a:moveTo>
                  <a:lnTo>
                    <a:pt x="17525" y="454914"/>
                  </a:lnTo>
                  <a:lnTo>
                    <a:pt x="18440" y="454456"/>
                  </a:lnTo>
                  <a:lnTo>
                    <a:pt x="18541" y="454152"/>
                  </a:lnTo>
                  <a:close/>
                </a:path>
                <a:path w="139700" h="979170">
                  <a:moveTo>
                    <a:pt x="19049" y="979170"/>
                  </a:moveTo>
                  <a:lnTo>
                    <a:pt x="19049" y="454152"/>
                  </a:lnTo>
                  <a:lnTo>
                    <a:pt x="18541" y="454406"/>
                  </a:lnTo>
                  <a:lnTo>
                    <a:pt x="18287" y="454914"/>
                  </a:lnTo>
                  <a:lnTo>
                    <a:pt x="18287" y="454533"/>
                  </a:lnTo>
                  <a:lnTo>
                    <a:pt x="17525" y="454914"/>
                  </a:lnTo>
                  <a:lnTo>
                    <a:pt x="17525" y="979170"/>
                  </a:lnTo>
                  <a:lnTo>
                    <a:pt x="18287" y="979170"/>
                  </a:lnTo>
                  <a:lnTo>
                    <a:pt x="18287" y="454914"/>
                  </a:lnTo>
                  <a:lnTo>
                    <a:pt x="18440" y="454456"/>
                  </a:lnTo>
                  <a:lnTo>
                    <a:pt x="18440" y="979170"/>
                  </a:lnTo>
                  <a:lnTo>
                    <a:pt x="19049" y="979170"/>
                  </a:lnTo>
                  <a:close/>
                </a:path>
                <a:path w="139700" h="979170">
                  <a:moveTo>
                    <a:pt x="18745" y="407822"/>
                  </a:moveTo>
                  <a:lnTo>
                    <a:pt x="18287" y="406908"/>
                  </a:lnTo>
                  <a:lnTo>
                    <a:pt x="18541" y="407670"/>
                  </a:lnTo>
                  <a:lnTo>
                    <a:pt x="18745" y="407822"/>
                  </a:lnTo>
                  <a:close/>
                </a:path>
                <a:path w="139700" h="979170">
                  <a:moveTo>
                    <a:pt x="18541" y="407670"/>
                  </a:moveTo>
                  <a:lnTo>
                    <a:pt x="18287" y="406908"/>
                  </a:lnTo>
                  <a:lnTo>
                    <a:pt x="18287" y="407479"/>
                  </a:lnTo>
                  <a:lnTo>
                    <a:pt x="18541" y="407670"/>
                  </a:lnTo>
                  <a:close/>
                </a:path>
                <a:path w="139700" h="979170">
                  <a:moveTo>
                    <a:pt x="19049" y="409194"/>
                  </a:moveTo>
                  <a:lnTo>
                    <a:pt x="18668" y="408051"/>
                  </a:lnTo>
                  <a:lnTo>
                    <a:pt x="18287" y="407670"/>
                  </a:lnTo>
                  <a:lnTo>
                    <a:pt x="19049" y="409194"/>
                  </a:lnTo>
                  <a:close/>
                </a:path>
                <a:path w="139700" h="979170">
                  <a:moveTo>
                    <a:pt x="19049" y="410718"/>
                  </a:moveTo>
                  <a:lnTo>
                    <a:pt x="19049" y="409194"/>
                  </a:lnTo>
                  <a:lnTo>
                    <a:pt x="18287" y="407670"/>
                  </a:lnTo>
                  <a:lnTo>
                    <a:pt x="19049" y="410718"/>
                  </a:lnTo>
                  <a:close/>
                </a:path>
                <a:path w="139700" h="979170">
                  <a:moveTo>
                    <a:pt x="19049" y="452628"/>
                  </a:moveTo>
                  <a:lnTo>
                    <a:pt x="19049" y="451104"/>
                  </a:lnTo>
                  <a:lnTo>
                    <a:pt x="18287" y="454152"/>
                  </a:lnTo>
                  <a:lnTo>
                    <a:pt x="19049" y="452628"/>
                  </a:lnTo>
                  <a:close/>
                </a:path>
                <a:path w="139700" h="979170">
                  <a:moveTo>
                    <a:pt x="19049" y="452628"/>
                  </a:moveTo>
                  <a:lnTo>
                    <a:pt x="18287" y="454152"/>
                  </a:lnTo>
                  <a:lnTo>
                    <a:pt x="18668" y="453771"/>
                  </a:lnTo>
                  <a:lnTo>
                    <a:pt x="19049" y="452628"/>
                  </a:lnTo>
                  <a:close/>
                </a:path>
                <a:path w="139700" h="979170">
                  <a:moveTo>
                    <a:pt x="18541" y="454406"/>
                  </a:moveTo>
                  <a:lnTo>
                    <a:pt x="18287" y="454914"/>
                  </a:lnTo>
                  <a:lnTo>
                    <a:pt x="18541" y="454406"/>
                  </a:lnTo>
                  <a:close/>
                </a:path>
                <a:path w="139700" h="979170">
                  <a:moveTo>
                    <a:pt x="18745" y="453999"/>
                  </a:moveTo>
                  <a:lnTo>
                    <a:pt x="18541" y="454152"/>
                  </a:lnTo>
                  <a:lnTo>
                    <a:pt x="18440" y="454456"/>
                  </a:lnTo>
                  <a:lnTo>
                    <a:pt x="18745" y="453999"/>
                  </a:lnTo>
                  <a:close/>
                </a:path>
                <a:path w="139700" h="979170">
                  <a:moveTo>
                    <a:pt x="19049" y="408432"/>
                  </a:moveTo>
                  <a:lnTo>
                    <a:pt x="18745" y="407822"/>
                  </a:lnTo>
                  <a:lnTo>
                    <a:pt x="18541" y="407670"/>
                  </a:lnTo>
                  <a:lnTo>
                    <a:pt x="18668" y="408051"/>
                  </a:lnTo>
                  <a:lnTo>
                    <a:pt x="19049" y="408432"/>
                  </a:lnTo>
                  <a:close/>
                </a:path>
                <a:path w="139700" h="979170">
                  <a:moveTo>
                    <a:pt x="19049" y="453390"/>
                  </a:moveTo>
                  <a:lnTo>
                    <a:pt x="18668" y="453771"/>
                  </a:lnTo>
                  <a:lnTo>
                    <a:pt x="18541" y="454152"/>
                  </a:lnTo>
                  <a:lnTo>
                    <a:pt x="18745" y="453999"/>
                  </a:lnTo>
                  <a:lnTo>
                    <a:pt x="19049" y="453390"/>
                  </a:lnTo>
                  <a:close/>
                </a:path>
                <a:path w="139700" h="979170">
                  <a:moveTo>
                    <a:pt x="19049" y="454152"/>
                  </a:moveTo>
                  <a:lnTo>
                    <a:pt x="19049" y="453771"/>
                  </a:lnTo>
                  <a:lnTo>
                    <a:pt x="18745" y="453999"/>
                  </a:lnTo>
                  <a:lnTo>
                    <a:pt x="18541" y="454406"/>
                  </a:lnTo>
                  <a:lnTo>
                    <a:pt x="19049" y="454152"/>
                  </a:lnTo>
                  <a:close/>
                </a:path>
                <a:path w="139700" h="979170">
                  <a:moveTo>
                    <a:pt x="117347" y="421386"/>
                  </a:moveTo>
                  <a:lnTo>
                    <a:pt x="69289" y="418709"/>
                  </a:lnTo>
                  <a:lnTo>
                    <a:pt x="22097" y="409956"/>
                  </a:lnTo>
                  <a:lnTo>
                    <a:pt x="18668" y="408051"/>
                  </a:lnTo>
                  <a:lnTo>
                    <a:pt x="19049" y="409194"/>
                  </a:lnTo>
                  <a:lnTo>
                    <a:pt x="19049" y="428279"/>
                  </a:lnTo>
                  <a:lnTo>
                    <a:pt x="28837" y="430840"/>
                  </a:lnTo>
                  <a:lnTo>
                    <a:pt x="39611" y="428067"/>
                  </a:lnTo>
                  <a:lnTo>
                    <a:pt x="65765" y="424381"/>
                  </a:lnTo>
                  <a:lnTo>
                    <a:pt x="92183" y="422436"/>
                  </a:lnTo>
                  <a:lnTo>
                    <a:pt x="117347" y="421386"/>
                  </a:lnTo>
                  <a:close/>
                </a:path>
                <a:path w="139700" h="979170">
                  <a:moveTo>
                    <a:pt x="19049" y="453390"/>
                  </a:moveTo>
                  <a:lnTo>
                    <a:pt x="19049" y="452628"/>
                  </a:lnTo>
                  <a:lnTo>
                    <a:pt x="18668" y="453771"/>
                  </a:lnTo>
                  <a:lnTo>
                    <a:pt x="19049" y="453390"/>
                  </a:lnTo>
                  <a:close/>
                </a:path>
                <a:path w="139700" h="979170">
                  <a:moveTo>
                    <a:pt x="20573" y="409194"/>
                  </a:moveTo>
                  <a:lnTo>
                    <a:pt x="18745" y="407822"/>
                  </a:lnTo>
                  <a:lnTo>
                    <a:pt x="19049" y="408432"/>
                  </a:lnTo>
                  <a:lnTo>
                    <a:pt x="20573" y="409194"/>
                  </a:lnTo>
                  <a:close/>
                </a:path>
                <a:path w="139700" h="979170">
                  <a:moveTo>
                    <a:pt x="20138" y="452954"/>
                  </a:moveTo>
                  <a:lnTo>
                    <a:pt x="19049" y="453390"/>
                  </a:lnTo>
                  <a:lnTo>
                    <a:pt x="18745" y="453999"/>
                  </a:lnTo>
                  <a:lnTo>
                    <a:pt x="20138" y="452954"/>
                  </a:lnTo>
                  <a:close/>
                </a:path>
                <a:path w="139700" h="979170">
                  <a:moveTo>
                    <a:pt x="20573" y="452628"/>
                  </a:moveTo>
                  <a:lnTo>
                    <a:pt x="19049" y="453390"/>
                  </a:lnTo>
                  <a:lnTo>
                    <a:pt x="20138" y="452954"/>
                  </a:lnTo>
                  <a:lnTo>
                    <a:pt x="20573" y="452628"/>
                  </a:lnTo>
                  <a:close/>
                </a:path>
                <a:path w="139700" h="979170">
                  <a:moveTo>
                    <a:pt x="20573" y="452780"/>
                  </a:moveTo>
                  <a:lnTo>
                    <a:pt x="20573" y="452628"/>
                  </a:lnTo>
                  <a:lnTo>
                    <a:pt x="20138" y="452954"/>
                  </a:lnTo>
                  <a:lnTo>
                    <a:pt x="20573" y="452780"/>
                  </a:lnTo>
                  <a:close/>
                </a:path>
                <a:path w="139700" h="979170">
                  <a:moveTo>
                    <a:pt x="139445" y="435864"/>
                  </a:moveTo>
                  <a:lnTo>
                    <a:pt x="139445" y="425958"/>
                  </a:lnTo>
                  <a:lnTo>
                    <a:pt x="134873" y="421386"/>
                  </a:lnTo>
                  <a:lnTo>
                    <a:pt x="117347" y="421386"/>
                  </a:lnTo>
                  <a:lnTo>
                    <a:pt x="92183" y="422436"/>
                  </a:lnTo>
                  <a:lnTo>
                    <a:pt x="65765" y="424381"/>
                  </a:lnTo>
                  <a:lnTo>
                    <a:pt x="39611" y="428067"/>
                  </a:lnTo>
                  <a:lnTo>
                    <a:pt x="28837" y="430840"/>
                  </a:lnTo>
                  <a:lnTo>
                    <a:pt x="40045" y="433772"/>
                  </a:lnTo>
                  <a:lnTo>
                    <a:pt x="66132" y="437459"/>
                  </a:lnTo>
                  <a:lnTo>
                    <a:pt x="92183" y="439373"/>
                  </a:lnTo>
                  <a:lnTo>
                    <a:pt x="117347" y="440436"/>
                  </a:lnTo>
                  <a:lnTo>
                    <a:pt x="134873" y="440436"/>
                  </a:lnTo>
                  <a:lnTo>
                    <a:pt x="139445" y="435864"/>
                  </a:lnTo>
                  <a:close/>
                </a:path>
              </a:pathLst>
            </a:custGeom>
            <a:solidFill>
              <a:srgbClr val="FF2BD8"/>
            </a:solidFill>
          </p:spPr>
          <p:txBody>
            <a:bodyPr wrap="square" lIns="0" tIns="0" rIns="0" bIns="0" rtlCol="0"/>
            <a:lstStyle/>
            <a:p>
              <a:endParaRPr/>
            </a:p>
          </p:txBody>
        </p:sp>
        <p:pic>
          <p:nvPicPr>
            <p:cNvPr id="20" name="object 20"/>
            <p:cNvPicPr/>
            <p:nvPr/>
          </p:nvPicPr>
          <p:blipFill>
            <a:blip r:embed="rId7" cstate="print"/>
            <a:stretch>
              <a:fillRect/>
            </a:stretch>
          </p:blipFill>
          <p:spPr>
            <a:xfrm>
              <a:off x="998982" y="5353049"/>
              <a:ext cx="7694676" cy="541020"/>
            </a:xfrm>
            <a:prstGeom prst="rect">
              <a:avLst/>
            </a:prstGeom>
          </p:spPr>
        </p:pic>
      </p:grpSp>
      <p:sp>
        <p:nvSpPr>
          <p:cNvPr id="21" name="object 21"/>
          <p:cNvSpPr txBox="1"/>
          <p:nvPr/>
        </p:nvSpPr>
        <p:spPr>
          <a:xfrm>
            <a:off x="1160780" y="5443220"/>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22" name="object 22"/>
          <p:cNvSpPr/>
          <p:nvPr/>
        </p:nvSpPr>
        <p:spPr>
          <a:xfrm>
            <a:off x="6693407" y="5353050"/>
            <a:ext cx="129539" cy="276225"/>
          </a:xfrm>
          <a:custGeom>
            <a:avLst/>
            <a:gdLst/>
            <a:ahLst/>
            <a:cxnLst/>
            <a:rect l="l" t="t" r="r" b="b"/>
            <a:pathLst>
              <a:path w="129540" h="276225">
                <a:moveTo>
                  <a:pt x="111034" y="243948"/>
                </a:moveTo>
                <a:lnTo>
                  <a:pt x="60726" y="254250"/>
                </a:lnTo>
                <a:lnTo>
                  <a:pt x="12954" y="256768"/>
                </a:lnTo>
                <a:lnTo>
                  <a:pt x="0" y="256794"/>
                </a:lnTo>
                <a:lnTo>
                  <a:pt x="762" y="275844"/>
                </a:lnTo>
                <a:lnTo>
                  <a:pt x="12954" y="275844"/>
                </a:lnTo>
                <a:lnTo>
                  <a:pt x="38695" y="275055"/>
                </a:lnTo>
                <a:lnTo>
                  <a:pt x="64050" y="273019"/>
                </a:lnTo>
                <a:lnTo>
                  <a:pt x="89193" y="269348"/>
                </a:lnTo>
                <a:lnTo>
                  <a:pt x="110489" y="264516"/>
                </a:lnTo>
                <a:lnTo>
                  <a:pt x="110489" y="246126"/>
                </a:lnTo>
                <a:lnTo>
                  <a:pt x="111034" y="243948"/>
                </a:lnTo>
                <a:close/>
              </a:path>
              <a:path w="129540" h="276225">
                <a:moveTo>
                  <a:pt x="111134" y="243546"/>
                </a:moveTo>
                <a:lnTo>
                  <a:pt x="109728" y="244602"/>
                </a:lnTo>
                <a:lnTo>
                  <a:pt x="111034" y="243948"/>
                </a:lnTo>
                <a:lnTo>
                  <a:pt x="111134" y="243546"/>
                </a:lnTo>
                <a:close/>
              </a:path>
              <a:path w="129540" h="276225">
                <a:moveTo>
                  <a:pt x="112776" y="263997"/>
                </a:moveTo>
                <a:lnTo>
                  <a:pt x="112776" y="242316"/>
                </a:lnTo>
                <a:lnTo>
                  <a:pt x="112014" y="243078"/>
                </a:lnTo>
                <a:lnTo>
                  <a:pt x="111252" y="244602"/>
                </a:lnTo>
                <a:lnTo>
                  <a:pt x="111252" y="245364"/>
                </a:lnTo>
                <a:lnTo>
                  <a:pt x="110489" y="246126"/>
                </a:lnTo>
                <a:lnTo>
                  <a:pt x="110489" y="264516"/>
                </a:lnTo>
                <a:lnTo>
                  <a:pt x="112776" y="263997"/>
                </a:lnTo>
                <a:close/>
              </a:path>
              <a:path w="129540" h="276225">
                <a:moveTo>
                  <a:pt x="129539" y="250698"/>
                </a:moveTo>
                <a:lnTo>
                  <a:pt x="129539" y="0"/>
                </a:lnTo>
                <a:lnTo>
                  <a:pt x="111010" y="0"/>
                </a:lnTo>
                <a:lnTo>
                  <a:pt x="111249" y="243086"/>
                </a:lnTo>
                <a:lnTo>
                  <a:pt x="111252" y="243459"/>
                </a:lnTo>
                <a:lnTo>
                  <a:pt x="111556" y="243230"/>
                </a:lnTo>
                <a:lnTo>
                  <a:pt x="112014" y="242316"/>
                </a:lnTo>
                <a:lnTo>
                  <a:pt x="112014" y="242887"/>
                </a:lnTo>
                <a:lnTo>
                  <a:pt x="112776" y="242316"/>
                </a:lnTo>
                <a:lnTo>
                  <a:pt x="112776" y="263997"/>
                </a:lnTo>
                <a:lnTo>
                  <a:pt x="114300" y="263652"/>
                </a:lnTo>
                <a:lnTo>
                  <a:pt x="118872" y="261366"/>
                </a:lnTo>
                <a:lnTo>
                  <a:pt x="119634" y="260604"/>
                </a:lnTo>
                <a:lnTo>
                  <a:pt x="120396" y="260604"/>
                </a:lnTo>
                <a:lnTo>
                  <a:pt x="122682" y="258318"/>
                </a:lnTo>
                <a:lnTo>
                  <a:pt x="123444" y="258318"/>
                </a:lnTo>
                <a:lnTo>
                  <a:pt x="124205" y="257556"/>
                </a:lnTo>
                <a:lnTo>
                  <a:pt x="125730" y="256794"/>
                </a:lnTo>
                <a:lnTo>
                  <a:pt x="125730" y="256032"/>
                </a:lnTo>
                <a:lnTo>
                  <a:pt x="126492" y="256032"/>
                </a:lnTo>
                <a:lnTo>
                  <a:pt x="126492" y="255270"/>
                </a:lnTo>
                <a:lnTo>
                  <a:pt x="128016" y="253746"/>
                </a:lnTo>
                <a:lnTo>
                  <a:pt x="128016" y="252984"/>
                </a:lnTo>
                <a:lnTo>
                  <a:pt x="128778" y="251460"/>
                </a:lnTo>
                <a:lnTo>
                  <a:pt x="129539" y="250698"/>
                </a:lnTo>
                <a:close/>
              </a:path>
              <a:path w="129540" h="276225">
                <a:moveTo>
                  <a:pt x="111250" y="243460"/>
                </a:moveTo>
                <a:lnTo>
                  <a:pt x="111249" y="243086"/>
                </a:lnTo>
                <a:lnTo>
                  <a:pt x="111134" y="243546"/>
                </a:lnTo>
                <a:close/>
              </a:path>
              <a:path w="129540" h="276225">
                <a:moveTo>
                  <a:pt x="111556" y="243230"/>
                </a:moveTo>
                <a:lnTo>
                  <a:pt x="111250" y="243460"/>
                </a:lnTo>
                <a:lnTo>
                  <a:pt x="111250" y="243840"/>
                </a:lnTo>
                <a:lnTo>
                  <a:pt x="111556" y="243230"/>
                </a:lnTo>
                <a:close/>
              </a:path>
              <a:path w="129540" h="276225">
                <a:moveTo>
                  <a:pt x="112014" y="243078"/>
                </a:moveTo>
                <a:lnTo>
                  <a:pt x="111250" y="243840"/>
                </a:lnTo>
                <a:lnTo>
                  <a:pt x="111252" y="244602"/>
                </a:lnTo>
                <a:lnTo>
                  <a:pt x="112014" y="243078"/>
                </a:lnTo>
                <a:close/>
              </a:path>
              <a:path w="129540" h="276225">
                <a:moveTo>
                  <a:pt x="112776" y="242316"/>
                </a:moveTo>
                <a:lnTo>
                  <a:pt x="111556" y="243230"/>
                </a:lnTo>
                <a:lnTo>
                  <a:pt x="111252" y="243840"/>
                </a:lnTo>
                <a:lnTo>
                  <a:pt x="112776" y="242316"/>
                </a:lnTo>
                <a:close/>
              </a:path>
              <a:path w="129540" h="276225">
                <a:moveTo>
                  <a:pt x="112014" y="242887"/>
                </a:moveTo>
                <a:lnTo>
                  <a:pt x="112014" y="242316"/>
                </a:lnTo>
                <a:lnTo>
                  <a:pt x="111556" y="243230"/>
                </a:lnTo>
                <a:lnTo>
                  <a:pt x="112014" y="242887"/>
                </a:lnTo>
                <a:close/>
              </a:path>
            </a:pathLst>
          </a:custGeom>
          <a:solidFill>
            <a:srgbClr val="FF2BD8"/>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(4)</a:t>
            </a:r>
          </a:p>
        </p:txBody>
      </p:sp>
      <p:sp>
        <p:nvSpPr>
          <p:cNvPr id="3" name="object 3"/>
          <p:cNvSpPr txBox="1"/>
          <p:nvPr/>
        </p:nvSpPr>
        <p:spPr>
          <a:xfrm>
            <a:off x="1124966" y="2156713"/>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grpSp>
        <p:nvGrpSpPr>
          <p:cNvPr id="4" name="object 4"/>
          <p:cNvGrpSpPr/>
          <p:nvPr/>
        </p:nvGrpSpPr>
        <p:grpSpPr>
          <a:xfrm>
            <a:off x="457200" y="2699004"/>
            <a:ext cx="9144000" cy="1675130"/>
            <a:chOff x="457200" y="2699004"/>
            <a:chExt cx="9144000" cy="1675130"/>
          </a:xfrm>
        </p:grpSpPr>
        <p:pic>
          <p:nvPicPr>
            <p:cNvPr id="5" name="object 5"/>
            <p:cNvPicPr/>
            <p:nvPr/>
          </p:nvPicPr>
          <p:blipFill>
            <a:blip r:embed="rId2" cstate="print"/>
            <a:stretch>
              <a:fillRect/>
            </a:stretch>
          </p:blipFill>
          <p:spPr>
            <a:xfrm>
              <a:off x="1578925" y="2699004"/>
              <a:ext cx="5529977" cy="695705"/>
            </a:xfrm>
            <a:prstGeom prst="rect">
              <a:avLst/>
            </a:prstGeom>
          </p:spPr>
        </p:pic>
        <p:sp>
          <p:nvSpPr>
            <p:cNvPr id="6" name="object 6"/>
            <p:cNvSpPr/>
            <p:nvPr/>
          </p:nvSpPr>
          <p:spPr>
            <a:xfrm>
              <a:off x="7111745" y="2795778"/>
              <a:ext cx="139700" cy="599440"/>
            </a:xfrm>
            <a:custGeom>
              <a:avLst/>
              <a:gdLst/>
              <a:ahLst/>
              <a:cxnLst/>
              <a:rect l="l" t="t" r="r" b="b"/>
              <a:pathLst>
                <a:path w="139700" h="599439">
                  <a:moveTo>
                    <a:pt x="139445" y="598932"/>
                  </a:moveTo>
                  <a:lnTo>
                    <a:pt x="139445" y="29717"/>
                  </a:lnTo>
                  <a:lnTo>
                    <a:pt x="138683" y="29717"/>
                  </a:lnTo>
                  <a:lnTo>
                    <a:pt x="138683" y="26669"/>
                  </a:lnTo>
                  <a:lnTo>
                    <a:pt x="137921" y="25907"/>
                  </a:lnTo>
                  <a:lnTo>
                    <a:pt x="137921" y="25145"/>
                  </a:lnTo>
                  <a:lnTo>
                    <a:pt x="137159" y="24383"/>
                  </a:lnTo>
                  <a:lnTo>
                    <a:pt x="137159" y="23621"/>
                  </a:lnTo>
                  <a:lnTo>
                    <a:pt x="136397" y="23621"/>
                  </a:lnTo>
                  <a:lnTo>
                    <a:pt x="135635" y="22097"/>
                  </a:lnTo>
                  <a:lnTo>
                    <a:pt x="134873" y="21335"/>
                  </a:lnTo>
                  <a:lnTo>
                    <a:pt x="134873" y="20573"/>
                  </a:lnTo>
                  <a:lnTo>
                    <a:pt x="133349" y="19811"/>
                  </a:lnTo>
                  <a:lnTo>
                    <a:pt x="109353" y="9867"/>
                  </a:lnTo>
                  <a:lnTo>
                    <a:pt x="74995" y="4033"/>
                  </a:lnTo>
                  <a:lnTo>
                    <a:pt x="39715" y="1136"/>
                  </a:lnTo>
                  <a:lnTo>
                    <a:pt x="12953" y="0"/>
                  </a:lnTo>
                  <a:lnTo>
                    <a:pt x="0" y="0"/>
                  </a:lnTo>
                  <a:lnTo>
                    <a:pt x="0" y="19049"/>
                  </a:lnTo>
                  <a:lnTo>
                    <a:pt x="12953" y="19049"/>
                  </a:lnTo>
                  <a:lnTo>
                    <a:pt x="38358" y="20092"/>
                  </a:lnTo>
                  <a:lnTo>
                    <a:pt x="67527" y="22102"/>
                  </a:lnTo>
                  <a:lnTo>
                    <a:pt x="96269" y="26206"/>
                  </a:lnTo>
                  <a:lnTo>
                    <a:pt x="120395" y="33527"/>
                  </a:lnTo>
                  <a:lnTo>
                    <a:pt x="120395" y="32765"/>
                  </a:lnTo>
                  <a:lnTo>
                    <a:pt x="121157" y="34289"/>
                  </a:lnTo>
                  <a:lnTo>
                    <a:pt x="121919" y="35051"/>
                  </a:lnTo>
                  <a:lnTo>
                    <a:pt x="121919" y="598932"/>
                  </a:lnTo>
                  <a:lnTo>
                    <a:pt x="139445" y="598932"/>
                  </a:lnTo>
                  <a:close/>
                </a:path>
                <a:path w="139700" h="599439">
                  <a:moveTo>
                    <a:pt x="121157" y="34289"/>
                  </a:moveTo>
                  <a:lnTo>
                    <a:pt x="120395" y="32765"/>
                  </a:lnTo>
                  <a:lnTo>
                    <a:pt x="120395" y="33527"/>
                  </a:lnTo>
                  <a:lnTo>
                    <a:pt x="121157" y="34289"/>
                  </a:lnTo>
                  <a:close/>
                </a:path>
                <a:path w="139700" h="599439">
                  <a:moveTo>
                    <a:pt x="121919" y="598932"/>
                  </a:moveTo>
                  <a:lnTo>
                    <a:pt x="121919" y="35051"/>
                  </a:lnTo>
                  <a:lnTo>
                    <a:pt x="120395" y="33527"/>
                  </a:lnTo>
                  <a:lnTo>
                    <a:pt x="120395" y="598932"/>
                  </a:lnTo>
                  <a:lnTo>
                    <a:pt x="121919" y="598932"/>
                  </a:lnTo>
                  <a:close/>
                </a:path>
              </a:pathLst>
            </a:custGeom>
            <a:solidFill>
              <a:srgbClr val="FF2BD8"/>
            </a:solidFill>
          </p:spPr>
          <p:txBody>
            <a:bodyPr wrap="square" lIns="0" tIns="0" rIns="0" bIns="0" rtlCol="0"/>
            <a:lstStyle/>
            <a:p>
              <a:endParaRPr/>
            </a:p>
          </p:txBody>
        </p:sp>
        <p:sp>
          <p:nvSpPr>
            <p:cNvPr id="7" name="object 7"/>
            <p:cNvSpPr/>
            <p:nvPr/>
          </p:nvSpPr>
          <p:spPr>
            <a:xfrm>
              <a:off x="457200" y="339394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81811" y="3394710"/>
              <a:ext cx="6750557" cy="979170"/>
            </a:xfrm>
            <a:prstGeom prst="rect">
              <a:avLst/>
            </a:prstGeom>
          </p:spPr>
        </p:pic>
      </p:grpSp>
      <p:sp>
        <p:nvSpPr>
          <p:cNvPr id="9" name="object 9"/>
          <p:cNvSpPr txBox="1"/>
          <p:nvPr/>
        </p:nvSpPr>
        <p:spPr>
          <a:xfrm>
            <a:off x="7441945" y="3160267"/>
            <a:ext cx="1617345" cy="1001394"/>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Find the lowest  distance, add it</a:t>
            </a:r>
            <a:r>
              <a:rPr sz="1600" spc="-65" dirty="0">
                <a:latin typeface="Arial"/>
                <a:cs typeface="Arial"/>
              </a:rPr>
              <a:t> </a:t>
            </a:r>
            <a:r>
              <a:rPr sz="1600" spc="-5" dirty="0">
                <a:latin typeface="Arial"/>
                <a:cs typeface="Arial"/>
              </a:rPr>
              <a:t>to  the sink tree, and  repeat until</a:t>
            </a:r>
            <a:r>
              <a:rPr sz="1600" spc="-40" dirty="0">
                <a:latin typeface="Arial"/>
                <a:cs typeface="Arial"/>
              </a:rPr>
              <a:t> </a:t>
            </a:r>
            <a:r>
              <a:rPr sz="1600" spc="-5" dirty="0">
                <a:latin typeface="Arial"/>
                <a:cs typeface="Arial"/>
              </a:rPr>
              <a:t>done</a:t>
            </a:r>
            <a:endParaRPr sz="1600">
              <a:latin typeface="Arial"/>
              <a:cs typeface="Arial"/>
            </a:endParaRPr>
          </a:p>
        </p:txBody>
      </p:sp>
      <p:grpSp>
        <p:nvGrpSpPr>
          <p:cNvPr id="10" name="object 10"/>
          <p:cNvGrpSpPr/>
          <p:nvPr/>
        </p:nvGrpSpPr>
        <p:grpSpPr>
          <a:xfrm>
            <a:off x="1230188" y="3394709"/>
            <a:ext cx="6150610" cy="1340485"/>
            <a:chOff x="1230188" y="3394709"/>
            <a:chExt cx="6150610" cy="1340485"/>
          </a:xfrm>
        </p:grpSpPr>
        <p:sp>
          <p:nvSpPr>
            <p:cNvPr id="11" name="object 11"/>
            <p:cNvSpPr/>
            <p:nvPr/>
          </p:nvSpPr>
          <p:spPr>
            <a:xfrm>
              <a:off x="7232141" y="3394709"/>
              <a:ext cx="148590" cy="979169"/>
            </a:xfrm>
            <a:custGeom>
              <a:avLst/>
              <a:gdLst/>
              <a:ahLst/>
              <a:cxnLst/>
              <a:rect l="l" t="t" r="r" b="b"/>
              <a:pathLst>
                <a:path w="148590" h="979170">
                  <a:moveTo>
                    <a:pt x="19049" y="268223"/>
                  </a:moveTo>
                  <a:lnTo>
                    <a:pt x="19049" y="0"/>
                  </a:lnTo>
                  <a:lnTo>
                    <a:pt x="0" y="0"/>
                  </a:lnTo>
                  <a:lnTo>
                    <a:pt x="0" y="273557"/>
                  </a:lnTo>
                  <a:lnTo>
                    <a:pt x="761" y="274319"/>
                  </a:lnTo>
                  <a:lnTo>
                    <a:pt x="761" y="275081"/>
                  </a:lnTo>
                  <a:lnTo>
                    <a:pt x="1523" y="275843"/>
                  </a:lnTo>
                  <a:lnTo>
                    <a:pt x="1523" y="277367"/>
                  </a:lnTo>
                  <a:lnTo>
                    <a:pt x="3047" y="278891"/>
                  </a:lnTo>
                  <a:lnTo>
                    <a:pt x="3047" y="279653"/>
                  </a:lnTo>
                  <a:lnTo>
                    <a:pt x="3809" y="279653"/>
                  </a:lnTo>
                  <a:lnTo>
                    <a:pt x="3809" y="280415"/>
                  </a:lnTo>
                  <a:lnTo>
                    <a:pt x="5333" y="281177"/>
                  </a:lnTo>
                  <a:lnTo>
                    <a:pt x="5333" y="281939"/>
                  </a:lnTo>
                  <a:lnTo>
                    <a:pt x="6095" y="281939"/>
                  </a:lnTo>
                  <a:lnTo>
                    <a:pt x="8381" y="283463"/>
                  </a:lnTo>
                  <a:lnTo>
                    <a:pt x="17525" y="286747"/>
                  </a:lnTo>
                  <a:lnTo>
                    <a:pt x="17525" y="266699"/>
                  </a:lnTo>
                  <a:lnTo>
                    <a:pt x="19049" y="268223"/>
                  </a:lnTo>
                  <a:close/>
                </a:path>
                <a:path w="148590" h="979170">
                  <a:moveTo>
                    <a:pt x="125729" y="300989"/>
                  </a:moveTo>
                  <a:lnTo>
                    <a:pt x="65660" y="297603"/>
                  </a:lnTo>
                  <a:lnTo>
                    <a:pt x="30908" y="291553"/>
                  </a:lnTo>
                  <a:lnTo>
                    <a:pt x="5333" y="301751"/>
                  </a:lnTo>
                  <a:lnTo>
                    <a:pt x="4571" y="303275"/>
                  </a:lnTo>
                  <a:lnTo>
                    <a:pt x="3809" y="303275"/>
                  </a:lnTo>
                  <a:lnTo>
                    <a:pt x="3809" y="304037"/>
                  </a:lnTo>
                  <a:lnTo>
                    <a:pt x="3047" y="304037"/>
                  </a:lnTo>
                  <a:lnTo>
                    <a:pt x="2285" y="305561"/>
                  </a:lnTo>
                  <a:lnTo>
                    <a:pt x="1523" y="306323"/>
                  </a:lnTo>
                  <a:lnTo>
                    <a:pt x="1523" y="307085"/>
                  </a:lnTo>
                  <a:lnTo>
                    <a:pt x="761" y="308609"/>
                  </a:lnTo>
                  <a:lnTo>
                    <a:pt x="761" y="309371"/>
                  </a:lnTo>
                  <a:lnTo>
                    <a:pt x="0" y="310133"/>
                  </a:lnTo>
                  <a:lnTo>
                    <a:pt x="0" y="979170"/>
                  </a:lnTo>
                  <a:lnTo>
                    <a:pt x="17525" y="979170"/>
                  </a:lnTo>
                  <a:lnTo>
                    <a:pt x="17525" y="316991"/>
                  </a:lnTo>
                  <a:lnTo>
                    <a:pt x="18287" y="314705"/>
                  </a:lnTo>
                  <a:lnTo>
                    <a:pt x="19049" y="313181"/>
                  </a:lnTo>
                  <a:lnTo>
                    <a:pt x="19049" y="315467"/>
                  </a:lnTo>
                  <a:lnTo>
                    <a:pt x="19811" y="314705"/>
                  </a:lnTo>
                  <a:lnTo>
                    <a:pt x="21335" y="314705"/>
                  </a:lnTo>
                  <a:lnTo>
                    <a:pt x="22859" y="313943"/>
                  </a:lnTo>
                  <a:lnTo>
                    <a:pt x="28193" y="311657"/>
                  </a:lnTo>
                  <a:lnTo>
                    <a:pt x="34289" y="310133"/>
                  </a:lnTo>
                  <a:lnTo>
                    <a:pt x="41147" y="308609"/>
                  </a:lnTo>
                  <a:lnTo>
                    <a:pt x="48767" y="307085"/>
                  </a:lnTo>
                  <a:lnTo>
                    <a:pt x="57911" y="306323"/>
                  </a:lnTo>
                  <a:lnTo>
                    <a:pt x="71757" y="304409"/>
                  </a:lnTo>
                  <a:lnTo>
                    <a:pt x="85648" y="303161"/>
                  </a:lnTo>
                  <a:lnTo>
                    <a:pt x="99577" y="302352"/>
                  </a:lnTo>
                  <a:lnTo>
                    <a:pt x="113537" y="301751"/>
                  </a:lnTo>
                  <a:lnTo>
                    <a:pt x="125729" y="300989"/>
                  </a:lnTo>
                  <a:close/>
                </a:path>
                <a:path w="148590" h="979170">
                  <a:moveTo>
                    <a:pt x="19049" y="269747"/>
                  </a:moveTo>
                  <a:lnTo>
                    <a:pt x="18287" y="267461"/>
                  </a:lnTo>
                  <a:lnTo>
                    <a:pt x="17525" y="266699"/>
                  </a:lnTo>
                  <a:lnTo>
                    <a:pt x="19049" y="269747"/>
                  </a:lnTo>
                  <a:close/>
                </a:path>
                <a:path w="148590" h="979170">
                  <a:moveTo>
                    <a:pt x="19049" y="287295"/>
                  </a:moveTo>
                  <a:lnTo>
                    <a:pt x="19049" y="269747"/>
                  </a:lnTo>
                  <a:lnTo>
                    <a:pt x="17525" y="266699"/>
                  </a:lnTo>
                  <a:lnTo>
                    <a:pt x="17525" y="286747"/>
                  </a:lnTo>
                  <a:lnTo>
                    <a:pt x="19049" y="287295"/>
                  </a:lnTo>
                  <a:close/>
                </a:path>
                <a:path w="148590" h="979170">
                  <a:moveTo>
                    <a:pt x="19049" y="313943"/>
                  </a:moveTo>
                  <a:lnTo>
                    <a:pt x="18287" y="314705"/>
                  </a:lnTo>
                  <a:lnTo>
                    <a:pt x="17525" y="316991"/>
                  </a:lnTo>
                  <a:lnTo>
                    <a:pt x="18287" y="315467"/>
                  </a:lnTo>
                  <a:lnTo>
                    <a:pt x="18287" y="316229"/>
                  </a:lnTo>
                  <a:lnTo>
                    <a:pt x="19049" y="313943"/>
                  </a:lnTo>
                  <a:close/>
                </a:path>
                <a:path w="148590" h="979170">
                  <a:moveTo>
                    <a:pt x="18287" y="316229"/>
                  </a:moveTo>
                  <a:lnTo>
                    <a:pt x="18287" y="315467"/>
                  </a:lnTo>
                  <a:lnTo>
                    <a:pt x="17525" y="316991"/>
                  </a:lnTo>
                  <a:lnTo>
                    <a:pt x="18287" y="316229"/>
                  </a:lnTo>
                  <a:close/>
                </a:path>
                <a:path w="148590" h="979170">
                  <a:moveTo>
                    <a:pt x="19049" y="979170"/>
                  </a:moveTo>
                  <a:lnTo>
                    <a:pt x="19049" y="315467"/>
                  </a:lnTo>
                  <a:lnTo>
                    <a:pt x="17525" y="316991"/>
                  </a:lnTo>
                  <a:lnTo>
                    <a:pt x="17525" y="979170"/>
                  </a:lnTo>
                  <a:lnTo>
                    <a:pt x="19049" y="979170"/>
                  </a:lnTo>
                  <a:close/>
                </a:path>
                <a:path w="148590" h="979170">
                  <a:moveTo>
                    <a:pt x="125729" y="281939"/>
                  </a:moveTo>
                  <a:lnTo>
                    <a:pt x="112775" y="281939"/>
                  </a:lnTo>
                  <a:lnTo>
                    <a:pt x="99577" y="281027"/>
                  </a:lnTo>
                  <a:lnTo>
                    <a:pt x="85143" y="280244"/>
                  </a:lnTo>
                  <a:lnTo>
                    <a:pt x="40385" y="274319"/>
                  </a:lnTo>
                  <a:lnTo>
                    <a:pt x="33248" y="272716"/>
                  </a:lnTo>
                  <a:lnTo>
                    <a:pt x="25450" y="271271"/>
                  </a:lnTo>
                  <a:lnTo>
                    <a:pt x="19049" y="268223"/>
                  </a:lnTo>
                  <a:lnTo>
                    <a:pt x="18287" y="267461"/>
                  </a:lnTo>
                  <a:lnTo>
                    <a:pt x="19049" y="269747"/>
                  </a:lnTo>
                  <a:lnTo>
                    <a:pt x="19049" y="287295"/>
                  </a:lnTo>
                  <a:lnTo>
                    <a:pt x="30908" y="291553"/>
                  </a:lnTo>
                  <a:lnTo>
                    <a:pt x="31066" y="291491"/>
                  </a:lnTo>
                  <a:lnTo>
                    <a:pt x="63850" y="286121"/>
                  </a:lnTo>
                  <a:lnTo>
                    <a:pt x="97475" y="283613"/>
                  </a:lnTo>
                  <a:lnTo>
                    <a:pt x="125729" y="281939"/>
                  </a:lnTo>
                  <a:close/>
                </a:path>
                <a:path w="148590" h="979170">
                  <a:moveTo>
                    <a:pt x="19049" y="313943"/>
                  </a:moveTo>
                  <a:lnTo>
                    <a:pt x="19049" y="313181"/>
                  </a:lnTo>
                  <a:lnTo>
                    <a:pt x="18287" y="314705"/>
                  </a:lnTo>
                  <a:lnTo>
                    <a:pt x="19049" y="313943"/>
                  </a:lnTo>
                  <a:close/>
                </a:path>
                <a:path w="148590" h="979170">
                  <a:moveTo>
                    <a:pt x="19049" y="315467"/>
                  </a:moveTo>
                  <a:lnTo>
                    <a:pt x="19049" y="313943"/>
                  </a:lnTo>
                  <a:lnTo>
                    <a:pt x="18287" y="316229"/>
                  </a:lnTo>
                  <a:lnTo>
                    <a:pt x="19049" y="315467"/>
                  </a:lnTo>
                  <a:close/>
                </a:path>
                <a:path w="148590" h="979170">
                  <a:moveTo>
                    <a:pt x="148589" y="297179"/>
                  </a:moveTo>
                  <a:lnTo>
                    <a:pt x="148589" y="286511"/>
                  </a:lnTo>
                  <a:lnTo>
                    <a:pt x="144017" y="281939"/>
                  </a:lnTo>
                  <a:lnTo>
                    <a:pt x="125729" y="281939"/>
                  </a:lnTo>
                  <a:lnTo>
                    <a:pt x="97475" y="283613"/>
                  </a:lnTo>
                  <a:lnTo>
                    <a:pt x="63850" y="286121"/>
                  </a:lnTo>
                  <a:lnTo>
                    <a:pt x="31066" y="291491"/>
                  </a:lnTo>
                  <a:lnTo>
                    <a:pt x="30908" y="291553"/>
                  </a:lnTo>
                  <a:lnTo>
                    <a:pt x="33248" y="292394"/>
                  </a:lnTo>
                  <a:lnTo>
                    <a:pt x="65660" y="297603"/>
                  </a:lnTo>
                  <a:lnTo>
                    <a:pt x="97475" y="300026"/>
                  </a:lnTo>
                  <a:lnTo>
                    <a:pt x="99577" y="300150"/>
                  </a:lnTo>
                  <a:lnTo>
                    <a:pt x="125729" y="300989"/>
                  </a:lnTo>
                  <a:lnTo>
                    <a:pt x="144017" y="300989"/>
                  </a:lnTo>
                  <a:lnTo>
                    <a:pt x="148589" y="297179"/>
                  </a:lnTo>
                  <a:close/>
                </a:path>
              </a:pathLst>
            </a:custGeom>
            <a:solidFill>
              <a:srgbClr val="FF2BD8"/>
            </a:solidFill>
          </p:spPr>
          <p:txBody>
            <a:bodyPr wrap="square" lIns="0" tIns="0" rIns="0" bIns="0" rtlCol="0"/>
            <a:lstStyle/>
            <a:p>
              <a:endParaRPr/>
            </a:p>
          </p:txBody>
        </p:sp>
        <p:pic>
          <p:nvPicPr>
            <p:cNvPr id="12" name="object 12"/>
            <p:cNvPicPr/>
            <p:nvPr/>
          </p:nvPicPr>
          <p:blipFill>
            <a:blip r:embed="rId4" cstate="print"/>
            <a:stretch>
              <a:fillRect/>
            </a:stretch>
          </p:blipFill>
          <p:spPr>
            <a:xfrm>
              <a:off x="1230188" y="4373879"/>
              <a:ext cx="2889537" cy="361084"/>
            </a:xfrm>
            <a:prstGeom prst="rect">
              <a:avLst/>
            </a:prstGeom>
          </p:spPr>
        </p:pic>
        <p:pic>
          <p:nvPicPr>
            <p:cNvPr id="13" name="object 13"/>
            <p:cNvPicPr/>
            <p:nvPr/>
          </p:nvPicPr>
          <p:blipFill>
            <a:blip r:embed="rId5" cstate="print"/>
            <a:stretch>
              <a:fillRect/>
            </a:stretch>
          </p:blipFill>
          <p:spPr>
            <a:xfrm>
              <a:off x="7111746" y="4373879"/>
              <a:ext cx="139446" cy="20345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90425"/>
            <a:ext cx="9372600" cy="6660798"/>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400" dirty="0">
                <a:latin typeface="Arial"/>
                <a:cs typeface="Arial"/>
              </a:rPr>
              <a:t>A </a:t>
            </a:r>
            <a:r>
              <a:rPr sz="2400" spc="-5" dirty="0">
                <a:latin typeface="Arial"/>
                <a:cs typeface="Arial"/>
              </a:rPr>
              <a:t>simple method to send </a:t>
            </a:r>
            <a:r>
              <a:rPr sz="2400" dirty="0">
                <a:latin typeface="Arial"/>
                <a:cs typeface="Arial"/>
              </a:rPr>
              <a:t>a </a:t>
            </a:r>
            <a:r>
              <a:rPr sz="2400" spc="-5" dirty="0">
                <a:latin typeface="Arial"/>
                <a:cs typeface="Arial"/>
              </a:rPr>
              <a:t>packet to all network</a:t>
            </a:r>
            <a:r>
              <a:rPr sz="2400" spc="10" dirty="0">
                <a:latin typeface="Arial"/>
                <a:cs typeface="Arial"/>
              </a:rPr>
              <a:t> </a:t>
            </a:r>
            <a:r>
              <a:rPr sz="2400" spc="-5" dirty="0">
                <a:latin typeface="Arial"/>
                <a:cs typeface="Arial"/>
              </a:rPr>
              <a:t>nodes</a:t>
            </a:r>
            <a:endParaRPr sz="2400" dirty="0">
              <a:latin typeface="Arial"/>
              <a:cs typeface="Arial"/>
            </a:endParaRPr>
          </a:p>
          <a:p>
            <a:pPr marL="812800" marR="768350" lvl="1" indent="-342900">
              <a:spcBef>
                <a:spcPts val="1800"/>
              </a:spcBef>
              <a:buFont typeface="Arial" panose="020B0604020202020204" pitchFamily="34" charset="0"/>
              <a:buChar char="•"/>
            </a:pPr>
            <a:r>
              <a:rPr sz="2400" spc="-5" dirty="0">
                <a:latin typeface="Arial"/>
                <a:cs typeface="Arial"/>
              </a:rPr>
              <a:t>Each node floods </a:t>
            </a:r>
            <a:r>
              <a:rPr sz="2400" dirty="0">
                <a:latin typeface="Arial"/>
                <a:cs typeface="Arial"/>
              </a:rPr>
              <a:t>a </a:t>
            </a:r>
            <a:r>
              <a:rPr sz="2400" spc="-5" dirty="0">
                <a:latin typeface="Arial"/>
                <a:cs typeface="Arial"/>
              </a:rPr>
              <a:t>new packet received on an  incoming link by sending it out all of the other</a:t>
            </a:r>
            <a:r>
              <a:rPr sz="2400" spc="20" dirty="0">
                <a:latin typeface="Arial"/>
                <a:cs typeface="Arial"/>
              </a:rPr>
              <a:t> </a:t>
            </a:r>
            <a:r>
              <a:rPr sz="2400" spc="-5" dirty="0">
                <a:latin typeface="Arial"/>
                <a:cs typeface="Arial"/>
              </a:rPr>
              <a:t>links</a:t>
            </a:r>
            <a:endParaRPr sz="2400" dirty="0">
              <a:latin typeface="Arial"/>
              <a:cs typeface="Arial"/>
            </a:endParaRP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Generates vast numbers  of duplicate packets.</a:t>
            </a: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Method 1: </a:t>
            </a:r>
          </a:p>
          <a:p>
            <a:pPr marL="812800" marR="5080" lvl="1" indent="-342900">
              <a:spcBef>
                <a:spcPts val="1800"/>
              </a:spcBef>
              <a:buFont typeface="Arial" panose="020B0604020202020204" pitchFamily="34" charset="0"/>
              <a:buChar char="•"/>
            </a:pPr>
            <a:r>
              <a:rPr lang="en-US" sz="2400" spc="-5" dirty="0">
                <a:latin typeface="Arial"/>
                <a:cs typeface="Arial"/>
              </a:rPr>
              <a:t>Flooding with an hop count: Put  hop counter and decrement hop counter for each node.</a:t>
            </a:r>
          </a:p>
          <a:p>
            <a:pPr marL="812800" marR="5080" lvl="1" indent="-342900">
              <a:spcBef>
                <a:spcPts val="1800"/>
              </a:spcBef>
              <a:buFont typeface="Arial" panose="020B0604020202020204" pitchFamily="34" charset="0"/>
              <a:buChar char="•"/>
            </a:pPr>
            <a:r>
              <a:rPr lang="en-US" sz="2400" spc="-5" dirty="0">
                <a:latin typeface="Arial"/>
                <a:cs typeface="Arial"/>
              </a:rPr>
              <a:t>-</a:t>
            </a:r>
            <a:r>
              <a:rPr lang="en-US" sz="2400" spc="-5" dirty="0" err="1">
                <a:latin typeface="Arial"/>
                <a:cs typeface="Arial"/>
              </a:rPr>
              <a:t>ve</a:t>
            </a:r>
            <a:r>
              <a:rPr lang="en-US" sz="2400" spc="-5" dirty="0">
                <a:latin typeface="Arial"/>
                <a:cs typeface="Arial"/>
              </a:rPr>
              <a:t>: generates exponential number of duplicate pockets</a:t>
            </a:r>
          </a:p>
          <a:p>
            <a:pPr marL="355600" marR="5080" indent="-342900">
              <a:spcBef>
                <a:spcPts val="1800"/>
              </a:spcBef>
              <a:buFont typeface="Arial" panose="020B0604020202020204" pitchFamily="34" charset="0"/>
              <a:buChar char="•"/>
            </a:pPr>
            <a:r>
              <a:rPr lang="en-US" sz="2400" spc="-5" dirty="0">
                <a:latin typeface="Arial"/>
                <a:cs typeface="Arial"/>
              </a:rPr>
              <a:t>Method 2</a:t>
            </a:r>
          </a:p>
          <a:p>
            <a:pPr marL="812800" marR="5080" lvl="1" indent="-342900">
              <a:spcBef>
                <a:spcPts val="1800"/>
              </a:spcBef>
              <a:buFont typeface="Arial" panose="020B0604020202020204" pitchFamily="34" charset="0"/>
              <a:buChar char="•"/>
            </a:pPr>
            <a:r>
              <a:rPr lang="en-US" sz="2400" spc="-5" dirty="0">
                <a:latin typeface="Arial"/>
                <a:cs typeface="Arial"/>
              </a:rPr>
              <a:t>Track the packets. Stop, if it is already flooded, i.e., avoid sending second time.</a:t>
            </a:r>
          </a:p>
          <a:p>
            <a:pPr marL="1270000" marR="5080" lvl="2" indent="-342900">
              <a:spcBef>
                <a:spcPts val="1800"/>
              </a:spcBef>
              <a:buFont typeface="Arial" panose="020B0604020202020204" pitchFamily="34" charset="0"/>
              <a:buChar char="•"/>
            </a:pPr>
            <a:r>
              <a:rPr lang="en-US" sz="2400" spc="-5" dirty="0">
                <a:latin typeface="Arial"/>
                <a:cs typeface="Arial"/>
              </a:rPr>
              <a:t>Put a sequence number for each source in the packet. Maintain the list at each node.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90425"/>
            <a:ext cx="9372600" cy="6011902"/>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3200" dirty="0">
                <a:latin typeface="Arial"/>
                <a:cs typeface="Arial"/>
              </a:rPr>
              <a:t>Flooding is not practical, but has several advantages</a:t>
            </a:r>
          </a:p>
          <a:p>
            <a:pPr marL="812800" lvl="1" indent="-342900">
              <a:spcBef>
                <a:spcPts val="100"/>
              </a:spcBef>
              <a:buFont typeface="Arial" panose="020B0604020202020204" pitchFamily="34" charset="0"/>
              <a:buChar char="•"/>
            </a:pPr>
            <a:r>
              <a:rPr lang="en-US" sz="3200" dirty="0">
                <a:latin typeface="Arial"/>
                <a:cs typeface="Arial"/>
              </a:rPr>
              <a:t>It ensures that packet reaches every node.</a:t>
            </a:r>
          </a:p>
          <a:p>
            <a:pPr marL="812800" lvl="1" indent="-342900">
              <a:spcBef>
                <a:spcPts val="100"/>
              </a:spcBef>
              <a:buFont typeface="Arial" panose="020B0604020202020204" pitchFamily="34" charset="0"/>
              <a:buChar char="•"/>
            </a:pPr>
            <a:r>
              <a:rPr lang="en-US" sz="3200" dirty="0">
                <a:latin typeface="Arial"/>
                <a:cs typeface="Arial"/>
              </a:rPr>
              <a:t>Flooding is tremendously robust.</a:t>
            </a:r>
          </a:p>
          <a:p>
            <a:pPr marL="1270000" lvl="2" indent="-342900">
              <a:spcBef>
                <a:spcPts val="100"/>
              </a:spcBef>
              <a:buFont typeface="Arial" panose="020B0604020202020204" pitchFamily="34" charset="0"/>
              <a:buChar char="•"/>
            </a:pPr>
            <a:r>
              <a:rPr lang="en-US" sz="3200" dirty="0">
                <a:latin typeface="Arial"/>
                <a:cs typeface="Arial"/>
              </a:rPr>
              <a:t>Even if large number of routers are damaged, the packet reaches the destination.</a:t>
            </a:r>
          </a:p>
          <a:p>
            <a:pPr marL="812800" lvl="1" indent="-342900">
              <a:spcBef>
                <a:spcPts val="100"/>
              </a:spcBef>
              <a:buFont typeface="Arial" panose="020B0604020202020204" pitchFamily="34" charset="0"/>
              <a:buChar char="•"/>
            </a:pPr>
            <a:r>
              <a:rPr lang="en-US" sz="3200" dirty="0">
                <a:latin typeface="Arial"/>
                <a:cs typeface="Arial"/>
              </a:rPr>
              <a:t>Flooding produces shorter delay</a:t>
            </a:r>
          </a:p>
          <a:p>
            <a:pPr marL="812800" lvl="1" indent="-342900">
              <a:spcBef>
                <a:spcPts val="100"/>
              </a:spcBef>
              <a:buFont typeface="Arial" panose="020B0604020202020204" pitchFamily="34" charset="0"/>
              <a:buChar char="•"/>
            </a:pPr>
            <a:endParaRPr lang="en-US" sz="3200" dirty="0">
              <a:latin typeface="Arial"/>
              <a:cs typeface="Arial"/>
            </a:endParaRPr>
          </a:p>
          <a:p>
            <a:pPr marL="355600" indent="-342900">
              <a:spcBef>
                <a:spcPts val="100"/>
              </a:spcBef>
              <a:buFont typeface="Arial" panose="020B0604020202020204" pitchFamily="34" charset="0"/>
              <a:buChar char="•"/>
            </a:pPr>
            <a:r>
              <a:rPr lang="en-US" sz="3200" dirty="0">
                <a:latin typeface="Arial"/>
                <a:cs typeface="Arial"/>
              </a:rPr>
              <a:t>Flooding can be used to compare other algorithms.</a:t>
            </a:r>
          </a:p>
          <a:p>
            <a:pPr marL="355600" indent="-342900">
              <a:lnSpc>
                <a:spcPct val="100000"/>
              </a:lnSpc>
              <a:spcBef>
                <a:spcPts val="100"/>
              </a:spcBef>
              <a:buFont typeface="Arial" panose="020B0604020202020204" pitchFamily="34" charset="0"/>
              <a:buChar char="•"/>
            </a:pPr>
            <a:endParaRPr lang="en-US" sz="3200" spc="-5" dirty="0">
              <a:latin typeface="Arial"/>
              <a:cs typeface="Arial"/>
            </a:endParaRPr>
          </a:p>
        </p:txBody>
      </p:sp>
    </p:spTree>
    <p:extLst>
      <p:ext uri="{BB962C8B-B14F-4D97-AF65-F5344CB8AC3E}">
        <p14:creationId xmlns:p14="http://schemas.microsoft.com/office/powerpoint/2010/main" val="94388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226863"/>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533400" y="1143000"/>
            <a:ext cx="8991600" cy="5988819"/>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800" u="heavy" spc="-5" dirty="0">
                <a:uFill>
                  <a:solidFill>
                    <a:srgbClr val="000000"/>
                  </a:solidFill>
                </a:uFill>
                <a:latin typeface="Arial"/>
                <a:cs typeface="Arial"/>
              </a:rPr>
              <a:t>Dynamic</a:t>
            </a:r>
          </a:p>
          <a:p>
            <a:pPr marL="355600" indent="-342900">
              <a:lnSpc>
                <a:spcPct val="100000"/>
              </a:lnSpc>
              <a:spcBef>
                <a:spcPts val="700"/>
              </a:spcBef>
              <a:buFont typeface="Arial" panose="020B0604020202020204" pitchFamily="34" charset="0"/>
              <a:buChar char="•"/>
            </a:pPr>
            <a:r>
              <a:rPr sz="2800" u="heavy" spc="-5" dirty="0">
                <a:uFill>
                  <a:solidFill>
                    <a:srgbClr val="000000"/>
                  </a:solidFill>
                </a:uFill>
                <a:latin typeface="Arial"/>
                <a:cs typeface="Arial"/>
              </a:rPr>
              <a:t>Distance vector</a:t>
            </a:r>
            <a:r>
              <a:rPr sz="2800" spc="-5" dirty="0">
                <a:latin typeface="Arial"/>
                <a:cs typeface="Arial"/>
              </a:rPr>
              <a:t> is </a:t>
            </a:r>
            <a:r>
              <a:rPr sz="2800" dirty="0">
                <a:latin typeface="Arial"/>
                <a:cs typeface="Arial"/>
              </a:rPr>
              <a:t>a </a:t>
            </a:r>
            <a:r>
              <a:rPr sz="2800" spc="-5" dirty="0">
                <a:latin typeface="Arial"/>
                <a:cs typeface="Arial"/>
              </a:rPr>
              <a:t>distributed routing</a:t>
            </a:r>
            <a:r>
              <a:rPr sz="2800" spc="40" dirty="0">
                <a:latin typeface="Arial"/>
                <a:cs typeface="Arial"/>
              </a:rPr>
              <a:t> </a:t>
            </a:r>
            <a:r>
              <a:rPr sz="2800" spc="-5" dirty="0">
                <a:latin typeface="Arial"/>
                <a:cs typeface="Arial"/>
              </a:rPr>
              <a:t>algorithm</a:t>
            </a:r>
            <a:endParaRPr lang="en-US" sz="2800" dirty="0">
              <a:latin typeface="Arial"/>
              <a:cs typeface="Arial"/>
            </a:endParaRPr>
          </a:p>
          <a:p>
            <a:pPr marL="812800" lvl="1" indent="-342900">
              <a:spcBef>
                <a:spcPts val="700"/>
              </a:spcBef>
              <a:buFont typeface="Arial" panose="020B0604020202020204" pitchFamily="34" charset="0"/>
              <a:buChar char="•"/>
            </a:pPr>
            <a:r>
              <a:rPr sz="2800" spc="-5" dirty="0">
                <a:latin typeface="Arial"/>
                <a:cs typeface="Arial"/>
              </a:rPr>
              <a:t>Shortest path computation is split across</a:t>
            </a:r>
            <a:r>
              <a:rPr sz="2800" spc="5" dirty="0">
                <a:latin typeface="Arial"/>
                <a:cs typeface="Arial"/>
              </a:rPr>
              <a:t> </a:t>
            </a:r>
            <a:r>
              <a:rPr sz="2800" spc="-5" dirty="0">
                <a:latin typeface="Arial"/>
                <a:cs typeface="Arial"/>
              </a:rPr>
              <a:t>nodes</a:t>
            </a:r>
            <a:endParaRPr lang="en-US" sz="2800" spc="-5" dirty="0">
              <a:latin typeface="Arial"/>
              <a:cs typeface="Arial"/>
            </a:endParaRPr>
          </a:p>
          <a:p>
            <a:pPr marL="812800" lvl="1" indent="-342900">
              <a:spcBef>
                <a:spcPts val="700"/>
              </a:spcBef>
              <a:buFont typeface="Arial" panose="020B0604020202020204" pitchFamily="34" charset="0"/>
              <a:buChar char="•"/>
            </a:pPr>
            <a:r>
              <a:rPr lang="en-IN" sz="2800" spc="-5" dirty="0">
                <a:latin typeface="Arial"/>
                <a:cs typeface="Arial"/>
              </a:rPr>
              <a:t>Each router maintains the table giving the best known distance to each destination</a:t>
            </a:r>
          </a:p>
          <a:p>
            <a:pPr marL="812800" lvl="1" indent="-342900">
              <a:spcBef>
                <a:spcPts val="700"/>
              </a:spcBef>
              <a:buFont typeface="Arial" panose="020B0604020202020204" pitchFamily="34" charset="0"/>
              <a:buChar char="•"/>
            </a:pPr>
            <a:endParaRPr sz="3200" dirty="0">
              <a:latin typeface="Arial"/>
              <a:cs typeface="Arial"/>
            </a:endParaRPr>
          </a:p>
          <a:p>
            <a:pPr marL="12700">
              <a:lnSpc>
                <a:spcPct val="100000"/>
              </a:lnSpc>
            </a:pPr>
            <a:r>
              <a:rPr lang="en-US" sz="2800" spc="-5" dirty="0">
                <a:latin typeface="Arial"/>
                <a:cs typeface="Arial"/>
              </a:rPr>
              <a:t>Bellman-Ford Algorithm (followed in ARPANET)</a:t>
            </a:r>
            <a:r>
              <a:rPr sz="2800" spc="-5" dirty="0">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knows </a:t>
            </a:r>
            <a:r>
              <a:rPr lang="en-US" sz="2800" spc="-5" dirty="0">
                <a:latin typeface="Arial"/>
                <a:cs typeface="Arial"/>
              </a:rPr>
              <a:t>the </a:t>
            </a:r>
            <a:r>
              <a:rPr sz="2800" spc="-5" dirty="0">
                <a:latin typeface="Arial"/>
                <a:cs typeface="Arial"/>
              </a:rPr>
              <a:t>distance of links to its</a:t>
            </a:r>
            <a:r>
              <a:rPr sz="2800" dirty="0">
                <a:latin typeface="Arial"/>
                <a:cs typeface="Arial"/>
              </a:rPr>
              <a:t> </a:t>
            </a:r>
            <a:r>
              <a:rPr sz="2800" spc="-5" dirty="0">
                <a:latin typeface="Arial"/>
                <a:cs typeface="Arial"/>
              </a:rPr>
              <a:t>neighbors</a:t>
            </a:r>
            <a:endParaRPr sz="2800" dirty="0">
              <a:latin typeface="Arial"/>
              <a:cs typeface="Arial"/>
            </a:endParaRPr>
          </a:p>
          <a:p>
            <a:pPr marL="469900" marR="786130" indent="-457200">
              <a:lnSpc>
                <a:spcPct val="100000"/>
              </a:lnSpc>
              <a:spcBef>
                <a:spcPts val="600"/>
              </a:spcBef>
              <a:buClr>
                <a:srgbClr val="0000FF"/>
              </a:buClr>
              <a:buChar char="•"/>
              <a:tabLst>
                <a:tab pos="469265" algn="l"/>
                <a:tab pos="469900" algn="l"/>
              </a:tabLst>
            </a:pPr>
            <a:r>
              <a:rPr sz="2800" spc="-5" dirty="0">
                <a:latin typeface="Arial"/>
                <a:cs typeface="Arial"/>
              </a:rPr>
              <a:t>Each node advertises vector of lowest known  distances to all</a:t>
            </a:r>
            <a:r>
              <a:rPr sz="2800" spc="10" dirty="0">
                <a:latin typeface="Arial"/>
                <a:cs typeface="Arial"/>
              </a:rPr>
              <a:t> </a:t>
            </a:r>
            <a:r>
              <a:rPr sz="2800" spc="-5" dirty="0">
                <a:latin typeface="Arial"/>
                <a:cs typeface="Arial"/>
              </a:rPr>
              <a:t>neighbors</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uses received vectors to update its</a:t>
            </a:r>
            <a:r>
              <a:rPr sz="2800" spc="10" dirty="0">
                <a:latin typeface="Arial"/>
                <a:cs typeface="Arial"/>
              </a:rPr>
              <a:t> </a:t>
            </a:r>
            <a:r>
              <a:rPr sz="2800" spc="-5" dirty="0">
                <a:latin typeface="Arial"/>
                <a:cs typeface="Arial"/>
              </a:rPr>
              <a:t>own</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Repeat</a:t>
            </a:r>
            <a:r>
              <a:rPr sz="2800" spc="5" dirty="0">
                <a:latin typeface="Arial"/>
                <a:cs typeface="Arial"/>
              </a:rPr>
              <a:t> </a:t>
            </a:r>
            <a:r>
              <a:rPr sz="2800" spc="-5" dirty="0">
                <a:latin typeface="Arial"/>
                <a:cs typeface="Arial"/>
              </a:rPr>
              <a:t>periodically</a:t>
            </a:r>
            <a:endParaRPr sz="28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1203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586072"/>
            <a:ext cx="8991600" cy="7966283"/>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dirty="0">
                <a:latin typeface="Arial"/>
                <a:cs typeface="Arial"/>
              </a:rPr>
              <a:t>Once every T sec, each router sends to each neighbor a list of estimated delays to the destination. It also receives similar list from its neighbors and calculated the new routing table.</a:t>
            </a:r>
          </a:p>
          <a:p>
            <a:pPr marL="355600" indent="-342900">
              <a:lnSpc>
                <a:spcPct val="100000"/>
              </a:lnSpc>
              <a:spcBef>
                <a:spcPts val="700"/>
              </a:spcBef>
              <a:buFont typeface="Arial" panose="020B0604020202020204" pitchFamily="34" charset="0"/>
              <a:buChar char="•"/>
            </a:pPr>
            <a:r>
              <a:rPr lang="en-US" sz="2400" dirty="0">
                <a:latin typeface="Arial"/>
                <a:cs typeface="Arial"/>
              </a:rPr>
              <a:t>Example</a:t>
            </a:r>
          </a:p>
          <a:p>
            <a:pPr marL="812800" lvl="1" indent="-342900">
              <a:spcBef>
                <a:spcPts val="700"/>
              </a:spcBef>
              <a:buFont typeface="Arial" panose="020B0604020202020204" pitchFamily="34" charset="0"/>
              <a:buChar char="•"/>
            </a:pPr>
            <a:r>
              <a:rPr lang="en-US" sz="2400" dirty="0">
                <a:latin typeface="Arial"/>
                <a:cs typeface="Arial"/>
              </a:rPr>
              <a:t>Four columns  show the delay vectors received from neighbors. A claims to have a 12 </a:t>
            </a:r>
            <a:r>
              <a:rPr lang="en-US" sz="2400" dirty="0" err="1">
                <a:latin typeface="Arial"/>
                <a:cs typeface="Arial"/>
              </a:rPr>
              <a:t>msec</a:t>
            </a:r>
            <a:r>
              <a:rPr lang="en-US" sz="2400" dirty="0">
                <a:latin typeface="Arial"/>
                <a:cs typeface="Arial"/>
              </a:rPr>
              <a:t> delay to B, 25msec delay to C, and 40 sec delay to D and so on.</a:t>
            </a:r>
          </a:p>
          <a:p>
            <a:pPr marL="812800" lvl="1" indent="-342900">
              <a:spcBef>
                <a:spcPts val="700"/>
              </a:spcBef>
              <a:buFont typeface="Arial" panose="020B0604020202020204" pitchFamily="34" charset="0"/>
              <a:buChar char="•"/>
            </a:pPr>
            <a:r>
              <a:rPr lang="en-US" sz="2400" dirty="0">
                <a:latin typeface="Arial"/>
                <a:cs typeface="Arial"/>
              </a:rPr>
              <a:t>Suppose, J has measured or estimated its delay to its neighbors A, I,H, and K  as 8, 10, 12, and 6 respectively.</a:t>
            </a:r>
          </a:p>
          <a:p>
            <a:pPr marL="812800" lvl="1" indent="-342900">
              <a:spcBef>
                <a:spcPts val="700"/>
              </a:spcBef>
              <a:buFont typeface="Arial" panose="020B0604020202020204" pitchFamily="34" charset="0"/>
              <a:buChar char="•"/>
            </a:pPr>
            <a:r>
              <a:rPr lang="en-US" sz="2400" dirty="0">
                <a:latin typeface="Arial"/>
                <a:cs typeface="Arial"/>
              </a:rPr>
              <a:t>J computes time delay to G as follows.</a:t>
            </a:r>
          </a:p>
          <a:p>
            <a:pPr marL="1270000" lvl="2" indent="-342900">
              <a:spcBef>
                <a:spcPts val="700"/>
              </a:spcBef>
              <a:buFont typeface="Arial" panose="020B0604020202020204" pitchFamily="34" charset="0"/>
              <a:buChar char="•"/>
            </a:pPr>
            <a:r>
              <a:rPr lang="en-US" sz="2000" dirty="0">
                <a:latin typeface="Arial"/>
                <a:cs typeface="Arial"/>
              </a:rPr>
              <a:t>One route: J,A,..G = 8 (JA) +18 (AG)=26</a:t>
            </a:r>
          </a:p>
          <a:p>
            <a:pPr marL="1270000" lvl="2" indent="-342900">
              <a:spcBef>
                <a:spcPts val="700"/>
              </a:spcBef>
              <a:buFont typeface="Arial" panose="020B0604020202020204" pitchFamily="34" charset="0"/>
              <a:buChar char="•"/>
            </a:pPr>
            <a:r>
              <a:rPr lang="en-US" sz="2000" dirty="0">
                <a:latin typeface="Arial"/>
                <a:cs typeface="Arial"/>
              </a:rPr>
              <a:t>Second route: J I ..G=41(31+10)</a:t>
            </a:r>
          </a:p>
          <a:p>
            <a:pPr marL="1270000" lvl="2" indent="-342900">
              <a:spcBef>
                <a:spcPts val="700"/>
              </a:spcBef>
              <a:buFont typeface="Arial" panose="020B0604020202020204" pitchFamily="34" charset="0"/>
              <a:buChar char="•"/>
            </a:pPr>
            <a:r>
              <a:rPr lang="en-US" sz="2000" dirty="0">
                <a:latin typeface="Arial"/>
                <a:cs typeface="Arial"/>
              </a:rPr>
              <a:t>Third route: J H..G= 18(6+12)</a:t>
            </a:r>
          </a:p>
          <a:p>
            <a:pPr marL="1270000" lvl="2" indent="-342900">
              <a:spcBef>
                <a:spcPts val="700"/>
              </a:spcBef>
              <a:buFont typeface="Arial" panose="020B0604020202020204" pitchFamily="34" charset="0"/>
              <a:buChar char="•"/>
            </a:pPr>
            <a:r>
              <a:rPr lang="en-US" sz="2000" dirty="0">
                <a:latin typeface="Arial"/>
                <a:cs typeface="Arial"/>
              </a:rPr>
              <a:t>Fourth route: JK..G=37 (31+6)</a:t>
            </a:r>
          </a:p>
          <a:p>
            <a:pPr marL="1270000" lvl="2" indent="-342900">
              <a:spcBef>
                <a:spcPts val="700"/>
              </a:spcBef>
              <a:buFont typeface="Arial" panose="020B0604020202020204" pitchFamily="34" charset="0"/>
              <a:buChar char="•"/>
            </a:pPr>
            <a:r>
              <a:rPr lang="en-US" sz="2000" dirty="0">
                <a:latin typeface="Arial"/>
                <a:cs typeface="Arial"/>
              </a:rPr>
              <a:t>The best route is 18.</a:t>
            </a:r>
          </a:p>
          <a:p>
            <a:pPr marL="812800" lvl="1" indent="-342900">
              <a:spcBef>
                <a:spcPts val="700"/>
              </a:spcBef>
              <a:buFont typeface="Arial" panose="020B0604020202020204" pitchFamily="34" charset="0"/>
              <a:buChar char="•"/>
            </a:pPr>
            <a:endParaRPr lang="en-US" sz="2400" dirty="0">
              <a:latin typeface="Arial"/>
              <a:cs typeface="Arial"/>
            </a:endParaRPr>
          </a:p>
          <a:p>
            <a:pPr marL="812800" lvl="1" indent="-342900">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07088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0053" y="33862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(2)</a:t>
            </a:r>
          </a:p>
        </p:txBody>
      </p:sp>
      <p:grpSp>
        <p:nvGrpSpPr>
          <p:cNvPr id="13" name="Group 12">
            <a:extLst>
              <a:ext uri="{FF2B5EF4-FFF2-40B4-BE49-F238E27FC236}">
                <a16:creationId xmlns:a16="http://schemas.microsoft.com/office/drawing/2014/main" id="{25CF532A-76D8-4C2A-A2C8-33FC667FE452}"/>
              </a:ext>
            </a:extLst>
          </p:cNvPr>
          <p:cNvGrpSpPr>
            <a:grpSpLocks noGrp="1" noUngrp="1" noChangeAspect="1"/>
          </p:cNvGrpSpPr>
          <p:nvPr/>
        </p:nvGrpSpPr>
        <p:grpSpPr>
          <a:xfrm>
            <a:off x="533400" y="1143000"/>
            <a:ext cx="9372600" cy="5486400"/>
            <a:chOff x="119063" y="685800"/>
            <a:chExt cx="8904289" cy="5943600"/>
          </a:xfrm>
        </p:grpSpPr>
        <p:pic>
          <p:nvPicPr>
            <p:cNvPr id="14" name="Picture 13" descr="05_Page_07.tif">
              <a:extLst>
                <a:ext uri="{FF2B5EF4-FFF2-40B4-BE49-F238E27FC236}">
                  <a16:creationId xmlns:a16="http://schemas.microsoft.com/office/drawing/2014/main" id="{D3F2C54D-2AB3-42BC-A016-8CD10267B576}"/>
                </a:ext>
              </a:extLst>
            </p:cNvPr>
            <p:cNvPicPr>
              <a:picLocks noRot="1" noChangeAspect="1" noMove="1" noResize="1"/>
            </p:cNvPicPr>
            <p:nvPr isPhoto="1"/>
          </p:nvPicPr>
          <p:blipFill>
            <a:blip r:embed="rId2" cstate="print">
              <a:lum/>
            </a:blip>
            <a:stretch>
              <a:fillRect/>
            </a:stretch>
          </p:blipFill>
          <p:spPr>
            <a:xfrm>
              <a:off x="822325" y="685800"/>
              <a:ext cx="7497763" cy="5486400"/>
            </a:xfrm>
            <a:prstGeom prst="rect">
              <a:avLst/>
            </a:prstGeom>
            <a:noFill/>
            <a:ln>
              <a:noFill/>
            </a:ln>
          </p:spPr>
        </p:pic>
        <p:sp>
          <p:nvSpPr>
            <p:cNvPr id="15" name="Rectangle 14">
              <a:extLst>
                <a:ext uri="{FF2B5EF4-FFF2-40B4-BE49-F238E27FC236}">
                  <a16:creationId xmlns:a16="http://schemas.microsoft.com/office/drawing/2014/main" id="{CDE969E2-E4DF-49D6-8F7B-19C6280FC952}"/>
                </a:ext>
              </a:extLst>
            </p:cNvPr>
            <p:cNvSpPr/>
            <p:nvPr/>
          </p:nvSpPr>
          <p:spPr>
            <a:xfrm>
              <a:off x="119063" y="6286500"/>
              <a:ext cx="8904289" cy="342900"/>
            </a:xfrm>
            <a:prstGeom prst="rect">
              <a:avLst/>
            </a:prstGeom>
            <a:noFill/>
            <a:ln>
              <a:noFill/>
            </a:ln>
          </p:spPr>
          <p:txBody>
            <a:bodyPr anchor="ctr">
              <a:noAutofit/>
            </a:bodyPr>
            <a:lstStyle/>
            <a:p>
              <a:pPr algn="ctr"/>
              <a:r>
                <a:rPr lang="en-US" sz="2000" dirty="0"/>
                <a:t>(a)A network.  (b)Input from </a:t>
              </a:r>
              <a:r>
                <a:rPr lang="en-US" sz="2000" i="1" dirty="0"/>
                <a:t>A</a:t>
              </a:r>
              <a:r>
                <a:rPr lang="en-US" sz="2000" dirty="0"/>
                <a:t>, </a:t>
              </a:r>
              <a:r>
                <a:rPr lang="en-US" sz="2000" i="1" dirty="0"/>
                <a:t>I</a:t>
              </a:r>
              <a:r>
                <a:rPr lang="en-US" sz="2000" dirty="0"/>
                <a:t>, </a:t>
              </a:r>
              <a:r>
                <a:rPr lang="en-US" sz="2000" i="1" dirty="0"/>
                <a:t>H</a:t>
              </a:r>
              <a:r>
                <a:rPr lang="en-US" sz="2000" dirty="0"/>
                <a:t>, </a:t>
              </a:r>
              <a:r>
                <a:rPr lang="en-US" sz="2000" i="1" dirty="0"/>
                <a:t>K</a:t>
              </a:r>
              <a:r>
                <a:rPr lang="en-US" sz="2000" dirty="0"/>
                <a:t>, and the new routing table for </a:t>
              </a:r>
              <a:r>
                <a:rPr lang="en-US" sz="2000" i="1" dirty="0"/>
                <a:t>J</a:t>
              </a:r>
              <a:r>
                <a:rPr lang="en-US" sz="2000" dirty="0"/>
                <a:t>.</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78583"/>
            <a:ext cx="5993130"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Count-to-Infinity</a:t>
            </a:r>
            <a:r>
              <a:rPr spc="-130" dirty="0"/>
              <a:t> </a:t>
            </a:r>
            <a:r>
              <a:rPr dirty="0"/>
              <a:t>Problem</a:t>
            </a:r>
          </a:p>
        </p:txBody>
      </p:sp>
      <p:sp>
        <p:nvSpPr>
          <p:cNvPr id="4" name="object 4"/>
          <p:cNvSpPr txBox="1"/>
          <p:nvPr/>
        </p:nvSpPr>
        <p:spPr>
          <a:xfrm>
            <a:off x="533400" y="1081510"/>
            <a:ext cx="8686800" cy="1897955"/>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Convergence: Though it converges to correct answer, it converges slowly.</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Responds rapidly to good news, but very slowly to bad news.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In Figure (a) shows how  good news spreads quickly.</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Figure (b) demonstrates count to infinity problem.</a:t>
            </a:r>
            <a:endParaRPr sz="2400" dirty="0">
              <a:latin typeface="Arial"/>
              <a:cs typeface="Arial"/>
            </a:endParaRPr>
          </a:p>
        </p:txBody>
      </p:sp>
      <p:grpSp>
        <p:nvGrpSpPr>
          <p:cNvPr id="7" name="Group 6">
            <a:extLst>
              <a:ext uri="{FF2B5EF4-FFF2-40B4-BE49-F238E27FC236}">
                <a16:creationId xmlns:a16="http://schemas.microsoft.com/office/drawing/2014/main" id="{884B74CB-FDF6-4158-A9AA-5D0C86FE29FB}"/>
              </a:ext>
            </a:extLst>
          </p:cNvPr>
          <p:cNvGrpSpPr>
            <a:grpSpLocks noGrp="1" noUngrp="1" noChangeAspect="1"/>
          </p:cNvGrpSpPr>
          <p:nvPr/>
        </p:nvGrpSpPr>
        <p:grpSpPr>
          <a:xfrm>
            <a:off x="914400" y="3898232"/>
            <a:ext cx="7772400" cy="3497262"/>
            <a:chOff x="685800" y="1912938"/>
            <a:chExt cx="7772400" cy="3497262"/>
          </a:xfrm>
        </p:grpSpPr>
        <p:pic>
          <p:nvPicPr>
            <p:cNvPr id="8" name="Picture 7" descr="05_Page_08.tif">
              <a:extLst>
                <a:ext uri="{FF2B5EF4-FFF2-40B4-BE49-F238E27FC236}">
                  <a16:creationId xmlns:a16="http://schemas.microsoft.com/office/drawing/2014/main" id="{00EE5E39-5DD2-483E-866B-012447F26E82}"/>
                </a:ext>
              </a:extLst>
            </p:cNvPr>
            <p:cNvPicPr>
              <a:picLocks noRot="1" noChangeAspect="1" noMove="1" noResize="1"/>
            </p:cNvPicPr>
            <p:nvPr isPhoto="1"/>
          </p:nvPicPr>
          <p:blipFill>
            <a:blip r:embed="rId2" cstate="print">
              <a:lum/>
            </a:blip>
            <a:stretch>
              <a:fillRect/>
            </a:stretch>
          </p:blipFill>
          <p:spPr>
            <a:xfrm>
              <a:off x="685800" y="1912938"/>
              <a:ext cx="7772400" cy="3030537"/>
            </a:xfrm>
            <a:prstGeom prst="rect">
              <a:avLst/>
            </a:prstGeom>
            <a:noFill/>
            <a:ln>
              <a:noFill/>
            </a:ln>
          </p:spPr>
        </p:pic>
        <p:sp>
          <p:nvSpPr>
            <p:cNvPr id="9" name="Rectangle 8">
              <a:extLst>
                <a:ext uri="{FF2B5EF4-FFF2-40B4-BE49-F238E27FC236}">
                  <a16:creationId xmlns:a16="http://schemas.microsoft.com/office/drawing/2014/main" id="{2EDB4867-5765-4B43-A28B-8FDF13F02D6B}"/>
                </a:ext>
              </a:extLst>
            </p:cNvPr>
            <p:cNvSpPr/>
            <p:nvPr/>
          </p:nvSpPr>
          <p:spPr>
            <a:xfrm>
              <a:off x="685800" y="5067300"/>
              <a:ext cx="7772400" cy="342900"/>
            </a:xfrm>
            <a:prstGeom prst="rect">
              <a:avLst/>
            </a:prstGeom>
            <a:noFill/>
            <a:ln>
              <a:noFill/>
            </a:ln>
          </p:spPr>
          <p:txBody>
            <a:bodyPr anchor="ctr">
              <a:noAutofit/>
            </a:bodyPr>
            <a:lstStyle/>
            <a:p>
              <a:pPr algn="ctr"/>
              <a:r>
                <a:rPr lang="en-US" sz="2000" dirty="0"/>
                <a:t>The count-to-infinity problem.</a:t>
              </a:r>
            </a:p>
          </p:txBody>
        </p:sp>
      </p:grpSp>
    </p:spTree>
    <p:extLst>
      <p:ext uri="{BB962C8B-B14F-4D97-AF65-F5344CB8AC3E}">
        <p14:creationId xmlns:p14="http://schemas.microsoft.com/office/powerpoint/2010/main" val="170512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499880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Distance vector routing is replaced by l</a:t>
            </a:r>
            <a:r>
              <a:rPr sz="2400" spc="-5" dirty="0">
                <a:uFill>
                  <a:solidFill>
                    <a:srgbClr val="000000"/>
                  </a:solidFill>
                </a:uFill>
                <a:latin typeface="Arial"/>
                <a:cs typeface="Arial"/>
              </a:rPr>
              <a:t>ink state</a:t>
            </a:r>
            <a:r>
              <a:rPr sz="2400" spc="-5" dirty="0">
                <a:latin typeface="Arial"/>
                <a:cs typeface="Arial"/>
              </a:rPr>
              <a:t> </a:t>
            </a:r>
            <a:r>
              <a:rPr lang="en-US" sz="2400" spc="-5" dirty="0">
                <a:latin typeface="Arial"/>
                <a:cs typeface="Arial"/>
              </a:rPr>
              <a:t>routing.</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More computation but simpler</a:t>
            </a:r>
            <a:r>
              <a:rPr sz="2400" spc="35" dirty="0">
                <a:latin typeface="Arial"/>
                <a:cs typeface="Arial"/>
              </a:rPr>
              <a:t> </a:t>
            </a:r>
            <a:r>
              <a:rPr sz="2400" spc="-5" dirty="0">
                <a:latin typeface="Arial"/>
                <a:cs typeface="Arial"/>
              </a:rPr>
              <a:t>dynamics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Widely used in the Internet (OSPF,</a:t>
            </a:r>
            <a:r>
              <a:rPr sz="2400" spc="15" dirty="0">
                <a:latin typeface="Arial"/>
                <a:cs typeface="Arial"/>
              </a:rPr>
              <a:t> </a:t>
            </a:r>
            <a:r>
              <a:rPr sz="2400" spc="-5" dirty="0">
                <a:latin typeface="Arial"/>
                <a:cs typeface="Arial"/>
              </a:rPr>
              <a:t>ISIS)</a:t>
            </a:r>
            <a:endParaRPr sz="2400" dirty="0">
              <a:latin typeface="Arial"/>
              <a:cs typeface="Arial"/>
            </a:endParaRPr>
          </a:p>
          <a:p>
            <a:pPr marL="12700">
              <a:lnSpc>
                <a:spcPct val="100000"/>
              </a:lnSpc>
              <a:spcBef>
                <a:spcPts val="1800"/>
              </a:spcBef>
            </a:pPr>
            <a:r>
              <a:rPr sz="2400" spc="-5" dirty="0">
                <a:latin typeface="Arial"/>
                <a:cs typeface="Arial"/>
              </a:rPr>
              <a:t>Algorithm:</a:t>
            </a:r>
            <a:r>
              <a:rPr lang="en-US" sz="2400" spc="-5" dirty="0">
                <a:latin typeface="Arial"/>
                <a:cs typeface="Arial"/>
              </a:rPr>
              <a:t> Each router</a:t>
            </a:r>
            <a:endParaRPr sz="2400"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Discovers its neighbors and learn their network addresses.</a:t>
            </a:r>
          </a:p>
          <a:p>
            <a:pPr marL="1384300" marR="5080" lvl="2" indent="-457200">
              <a:spcBef>
                <a:spcPts val="600"/>
              </a:spcBef>
              <a:buClr>
                <a:srgbClr val="0000FF"/>
              </a:buClr>
              <a:buFont typeface="Arial" panose="020B0604020202020204" pitchFamily="34" charset="0"/>
              <a:buChar char="•"/>
              <a:tabLst>
                <a:tab pos="469265" algn="l"/>
                <a:tab pos="469900" algn="l"/>
              </a:tabLst>
            </a:pPr>
            <a:r>
              <a:rPr lang="en-US" sz="2400" spc="-5" dirty="0">
                <a:uFill>
                  <a:solidFill>
                    <a:srgbClr val="000000"/>
                  </a:solidFill>
                </a:uFill>
                <a:latin typeface="Arial"/>
                <a:cs typeface="Arial"/>
              </a:rPr>
              <a:t>After booting, node sends HELLO packet to each point-to-point line.</a:t>
            </a:r>
            <a:endParaRPr lang="en-US" sz="2400" spc="-5"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Set the distance or cost metric to each of its neighbors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Construct a packet with the learning.</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Send this packet and receive packet from all other routers.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Compute the shortest path to every other router</a:t>
            </a:r>
            <a:endParaRPr sz="2400" dirty="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6600" y="728726"/>
            <a:ext cx="604329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(2) –</a:t>
            </a:r>
            <a:r>
              <a:rPr spc="-135" dirty="0"/>
              <a:t> </a:t>
            </a:r>
            <a:r>
              <a:rPr dirty="0"/>
              <a:t>LSPs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34377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LSP (Link State Packet) for </a:t>
            </a:r>
            <a:r>
              <a:rPr sz="2400" dirty="0">
                <a:latin typeface="Arial"/>
                <a:cs typeface="Arial"/>
              </a:rPr>
              <a:t>a </a:t>
            </a:r>
            <a:r>
              <a:rPr sz="2400" spc="-5" dirty="0">
                <a:latin typeface="Arial"/>
                <a:cs typeface="Arial"/>
              </a:rPr>
              <a:t>node lists neighbors and  weights of links to reach</a:t>
            </a:r>
            <a:r>
              <a:rPr sz="2400" spc="15" dirty="0">
                <a:latin typeface="Arial"/>
                <a:cs typeface="Arial"/>
              </a:rPr>
              <a:t> </a:t>
            </a:r>
            <a:r>
              <a:rPr sz="2400" spc="-5" dirty="0">
                <a:latin typeface="Arial"/>
                <a:cs typeface="Arial"/>
              </a:rPr>
              <a:t>them</a:t>
            </a:r>
            <a:endParaRPr sz="2400">
              <a:latin typeface="Arial"/>
              <a:cs typeface="Arial"/>
            </a:endParaRPr>
          </a:p>
        </p:txBody>
      </p:sp>
      <p:grpSp>
        <p:nvGrpSpPr>
          <p:cNvPr id="11" name="Group 10">
            <a:extLst>
              <a:ext uri="{FF2B5EF4-FFF2-40B4-BE49-F238E27FC236}">
                <a16:creationId xmlns:a16="http://schemas.microsoft.com/office/drawing/2014/main" id="{1182AB52-4B7B-421B-993D-D53EEBAED330}"/>
              </a:ext>
            </a:extLst>
          </p:cNvPr>
          <p:cNvGrpSpPr>
            <a:grpSpLocks noGrp="1" noUngrp="1" noChangeAspect="1"/>
          </p:cNvGrpSpPr>
          <p:nvPr/>
        </p:nvGrpSpPr>
        <p:grpSpPr>
          <a:xfrm>
            <a:off x="1470392" y="3817552"/>
            <a:ext cx="7772400" cy="2286000"/>
            <a:chOff x="685800" y="2514600"/>
            <a:chExt cx="7772400" cy="2286000"/>
          </a:xfrm>
        </p:grpSpPr>
        <p:pic>
          <p:nvPicPr>
            <p:cNvPr id="12" name="Picture 11" descr="05_Page_10.tif">
              <a:extLst>
                <a:ext uri="{FF2B5EF4-FFF2-40B4-BE49-F238E27FC236}">
                  <a16:creationId xmlns:a16="http://schemas.microsoft.com/office/drawing/2014/main" id="{72410575-991D-43B8-9A0D-A7C24F1972A1}"/>
                </a:ext>
              </a:extLst>
            </p:cNvPr>
            <p:cNvPicPr>
              <a:picLocks noRot="1" noChangeAspect="1" noMove="1" noResize="1"/>
            </p:cNvPicPr>
            <p:nvPr isPhoto="1"/>
          </p:nvPicPr>
          <p:blipFill>
            <a:blip r:embed="rId2" cstate="print">
              <a:lum/>
            </a:blip>
            <a:stretch>
              <a:fillRect/>
            </a:stretch>
          </p:blipFill>
          <p:spPr>
            <a:xfrm>
              <a:off x="685800" y="2514600"/>
              <a:ext cx="7772400" cy="1828800"/>
            </a:xfrm>
            <a:prstGeom prst="rect">
              <a:avLst/>
            </a:prstGeom>
            <a:noFill/>
            <a:ln>
              <a:noFill/>
            </a:ln>
          </p:spPr>
        </p:pic>
        <p:sp>
          <p:nvSpPr>
            <p:cNvPr id="13" name="Rectangle 12">
              <a:extLst>
                <a:ext uri="{FF2B5EF4-FFF2-40B4-BE49-F238E27FC236}">
                  <a16:creationId xmlns:a16="http://schemas.microsoft.com/office/drawing/2014/main" id="{B35C5AD1-D48D-4DEE-8D2E-0A499D673A7A}"/>
                </a:ext>
              </a:extLst>
            </p:cNvPr>
            <p:cNvSpPr/>
            <p:nvPr/>
          </p:nvSpPr>
          <p:spPr>
            <a:xfrm>
              <a:off x="685800" y="4457700"/>
              <a:ext cx="7772400" cy="342900"/>
            </a:xfrm>
            <a:prstGeom prst="rect">
              <a:avLst/>
            </a:prstGeom>
            <a:noFill/>
            <a:ln>
              <a:noFill/>
            </a:ln>
          </p:spPr>
          <p:txBody>
            <a:bodyPr anchor="ctr">
              <a:noAutofit/>
            </a:bodyPr>
            <a:lstStyle/>
            <a:p>
              <a:pPr algn="ctr"/>
              <a:r>
                <a:rPr lang="en-US" sz="2000" dirty="0"/>
                <a:t>(a) A network. (b) The link state packets for this network.</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5592" y="728726"/>
            <a:ext cx="3886835"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Network</a:t>
            </a:r>
            <a:r>
              <a:rPr spc="-110" dirty="0"/>
              <a:t> </a:t>
            </a:r>
            <a:r>
              <a:rPr dirty="0"/>
              <a:t>Layer</a:t>
            </a:r>
          </a:p>
        </p:txBody>
      </p:sp>
      <p:sp>
        <p:nvSpPr>
          <p:cNvPr id="3" name="object 3"/>
          <p:cNvSpPr/>
          <p:nvPr/>
        </p:nvSpPr>
        <p:spPr>
          <a:xfrm>
            <a:off x="7206234" y="2729483"/>
            <a:ext cx="1457325" cy="665480"/>
          </a:xfrm>
          <a:custGeom>
            <a:avLst/>
            <a:gdLst/>
            <a:ahLst/>
            <a:cxnLst/>
            <a:rect l="l" t="t" r="r" b="b"/>
            <a:pathLst>
              <a:path w="1457325" h="665479">
                <a:moveTo>
                  <a:pt x="1456944" y="0"/>
                </a:moveTo>
                <a:lnTo>
                  <a:pt x="1447800" y="0"/>
                </a:lnTo>
                <a:lnTo>
                  <a:pt x="1447800" y="9144"/>
                </a:lnTo>
                <a:lnTo>
                  <a:pt x="1447800" y="377952"/>
                </a:lnTo>
                <a:lnTo>
                  <a:pt x="9144" y="377952"/>
                </a:lnTo>
                <a:lnTo>
                  <a:pt x="9144" y="9144"/>
                </a:lnTo>
                <a:lnTo>
                  <a:pt x="1447800" y="9144"/>
                </a:lnTo>
                <a:lnTo>
                  <a:pt x="1447800" y="0"/>
                </a:lnTo>
                <a:lnTo>
                  <a:pt x="0" y="0"/>
                </a:lnTo>
                <a:lnTo>
                  <a:pt x="0" y="377952"/>
                </a:lnTo>
                <a:lnTo>
                  <a:pt x="0" y="390144"/>
                </a:lnTo>
                <a:lnTo>
                  <a:pt x="0" y="665226"/>
                </a:lnTo>
                <a:lnTo>
                  <a:pt x="4572" y="665226"/>
                </a:lnTo>
                <a:lnTo>
                  <a:pt x="9144" y="665226"/>
                </a:lnTo>
                <a:lnTo>
                  <a:pt x="9144" y="390144"/>
                </a:lnTo>
                <a:lnTo>
                  <a:pt x="1447800" y="390144"/>
                </a:lnTo>
                <a:lnTo>
                  <a:pt x="1447800" y="665226"/>
                </a:lnTo>
                <a:lnTo>
                  <a:pt x="1452372" y="665226"/>
                </a:lnTo>
                <a:lnTo>
                  <a:pt x="1456944" y="665226"/>
                </a:lnTo>
                <a:lnTo>
                  <a:pt x="1456944" y="390144"/>
                </a:lnTo>
                <a:lnTo>
                  <a:pt x="1456944" y="377952"/>
                </a:lnTo>
                <a:lnTo>
                  <a:pt x="1456944" y="0"/>
                </a:lnTo>
                <a:close/>
              </a:path>
            </a:pathLst>
          </a:custGeom>
          <a:solidFill>
            <a:srgbClr val="000000"/>
          </a:solidFill>
        </p:spPr>
        <p:txBody>
          <a:bodyPr wrap="square" lIns="0" tIns="0" rIns="0" bIns="0" rtlCol="0"/>
          <a:lstStyle/>
          <a:p>
            <a:endParaRPr/>
          </a:p>
        </p:txBody>
      </p:sp>
      <p:sp>
        <p:nvSpPr>
          <p:cNvPr id="4" name="object 4"/>
          <p:cNvSpPr txBox="1"/>
          <p:nvPr/>
        </p:nvSpPr>
        <p:spPr>
          <a:xfrm>
            <a:off x="7327645" y="2649423"/>
            <a:ext cx="1267460" cy="817880"/>
          </a:xfrm>
          <a:prstGeom prst="rect">
            <a:avLst/>
          </a:prstGeom>
        </p:spPr>
        <p:txBody>
          <a:bodyPr vert="horz" wrap="square" lIns="0" tIns="12700" rIns="0" bIns="0" rtlCol="0">
            <a:spAutoFit/>
          </a:bodyPr>
          <a:lstStyle/>
          <a:p>
            <a:pPr marL="39370" marR="5080" indent="-26670">
              <a:lnSpc>
                <a:spcPct val="130000"/>
              </a:lnSpc>
              <a:spcBef>
                <a:spcPts val="100"/>
              </a:spcBef>
            </a:pPr>
            <a:r>
              <a:rPr sz="2000" spc="-5" dirty="0">
                <a:latin typeface="Arial"/>
                <a:cs typeface="Arial"/>
              </a:rPr>
              <a:t>Application  </a:t>
            </a:r>
            <a:r>
              <a:rPr sz="2000" spc="-15" dirty="0">
                <a:latin typeface="Arial"/>
                <a:cs typeface="Arial"/>
              </a:rPr>
              <a:t>Transport</a:t>
            </a:r>
            <a:endParaRPr sz="2000">
              <a:latin typeface="Arial"/>
              <a:cs typeface="Arial"/>
            </a:endParaRPr>
          </a:p>
        </p:txBody>
      </p:sp>
      <p:sp>
        <p:nvSpPr>
          <p:cNvPr id="6" name="object 6"/>
          <p:cNvSpPr txBox="1"/>
          <p:nvPr/>
        </p:nvSpPr>
        <p:spPr>
          <a:xfrm>
            <a:off x="1917445" y="2872994"/>
            <a:ext cx="466852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Responsible </a:t>
            </a:r>
            <a:r>
              <a:rPr sz="2400" dirty="0">
                <a:latin typeface="Arial"/>
                <a:cs typeface="Arial"/>
              </a:rPr>
              <a:t>for </a:t>
            </a:r>
            <a:r>
              <a:rPr sz="2400" spc="-5" dirty="0">
                <a:latin typeface="Arial"/>
                <a:cs typeface="Arial"/>
              </a:rPr>
              <a:t>delivering packets  between endpoints over</a:t>
            </a:r>
            <a:r>
              <a:rPr sz="2400" spc="20" dirty="0">
                <a:latin typeface="Arial"/>
                <a:cs typeface="Arial"/>
              </a:rPr>
              <a:t> </a:t>
            </a:r>
            <a:r>
              <a:rPr sz="2400" spc="-5" dirty="0">
                <a:latin typeface="Arial"/>
                <a:cs typeface="Arial"/>
              </a:rPr>
              <a:t>multiple</a:t>
            </a:r>
            <a:endParaRPr sz="2400" dirty="0">
              <a:latin typeface="Arial"/>
              <a:cs typeface="Arial"/>
            </a:endParaRPr>
          </a:p>
        </p:txBody>
      </p:sp>
      <p:sp>
        <p:nvSpPr>
          <p:cNvPr id="7" name="object 7"/>
          <p:cNvSpPr txBox="1"/>
          <p:nvPr/>
        </p:nvSpPr>
        <p:spPr>
          <a:xfrm>
            <a:off x="1917445" y="3604514"/>
            <a:ext cx="635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links</a:t>
            </a:r>
            <a:endParaRPr sz="2400" dirty="0">
              <a:latin typeface="Arial"/>
              <a:cs typeface="Arial"/>
            </a:endParaRPr>
          </a:p>
        </p:txBody>
      </p:sp>
      <p:grpSp>
        <p:nvGrpSpPr>
          <p:cNvPr id="8" name="object 8"/>
          <p:cNvGrpSpPr/>
          <p:nvPr/>
        </p:nvGrpSpPr>
        <p:grpSpPr>
          <a:xfrm>
            <a:off x="7206233" y="3394709"/>
            <a:ext cx="1457325" cy="1256030"/>
            <a:chOff x="7206233" y="3394709"/>
            <a:chExt cx="1457325" cy="1256030"/>
          </a:xfrm>
        </p:grpSpPr>
        <p:sp>
          <p:nvSpPr>
            <p:cNvPr id="9" name="object 9"/>
            <p:cNvSpPr/>
            <p:nvPr/>
          </p:nvSpPr>
          <p:spPr>
            <a:xfrm>
              <a:off x="7206234" y="3878579"/>
              <a:ext cx="1457325" cy="495300"/>
            </a:xfrm>
            <a:custGeom>
              <a:avLst/>
              <a:gdLst/>
              <a:ahLst/>
              <a:cxnLst/>
              <a:rect l="l" t="t" r="r" b="b"/>
              <a:pathLst>
                <a:path w="1457325" h="495300">
                  <a:moveTo>
                    <a:pt x="1456944" y="0"/>
                  </a:moveTo>
                  <a:lnTo>
                    <a:pt x="1447800" y="0"/>
                  </a:lnTo>
                  <a:lnTo>
                    <a:pt x="1447800" y="9906"/>
                  </a:lnTo>
                  <a:lnTo>
                    <a:pt x="1447800" y="381000"/>
                  </a:lnTo>
                  <a:lnTo>
                    <a:pt x="9144" y="381000"/>
                  </a:lnTo>
                  <a:lnTo>
                    <a:pt x="9144" y="9906"/>
                  </a:lnTo>
                  <a:lnTo>
                    <a:pt x="1447800" y="9906"/>
                  </a:lnTo>
                  <a:lnTo>
                    <a:pt x="1447800" y="0"/>
                  </a:lnTo>
                  <a:lnTo>
                    <a:pt x="0" y="0"/>
                  </a:lnTo>
                  <a:lnTo>
                    <a:pt x="0" y="381000"/>
                  </a:lnTo>
                  <a:lnTo>
                    <a:pt x="0" y="390906"/>
                  </a:lnTo>
                  <a:lnTo>
                    <a:pt x="0" y="495300"/>
                  </a:lnTo>
                  <a:lnTo>
                    <a:pt x="4572" y="495300"/>
                  </a:lnTo>
                  <a:lnTo>
                    <a:pt x="9144" y="495300"/>
                  </a:lnTo>
                  <a:lnTo>
                    <a:pt x="9144" y="390906"/>
                  </a:lnTo>
                  <a:lnTo>
                    <a:pt x="1447800" y="390906"/>
                  </a:lnTo>
                  <a:lnTo>
                    <a:pt x="1447800" y="495300"/>
                  </a:lnTo>
                  <a:lnTo>
                    <a:pt x="1452372" y="495300"/>
                  </a:lnTo>
                  <a:lnTo>
                    <a:pt x="1456944" y="495300"/>
                  </a:lnTo>
                  <a:lnTo>
                    <a:pt x="1456944" y="390906"/>
                  </a:lnTo>
                  <a:lnTo>
                    <a:pt x="1456944" y="381000"/>
                  </a:lnTo>
                  <a:lnTo>
                    <a:pt x="1456944" y="0"/>
                  </a:lnTo>
                  <a:close/>
                </a:path>
              </a:pathLst>
            </a:custGeom>
            <a:solidFill>
              <a:srgbClr val="000000"/>
            </a:solidFill>
          </p:spPr>
          <p:txBody>
            <a:bodyPr wrap="square" lIns="0" tIns="0" rIns="0" bIns="0" rtlCol="0"/>
            <a:lstStyle/>
            <a:p>
              <a:endParaRPr/>
            </a:p>
          </p:txBody>
        </p:sp>
        <p:pic>
          <p:nvPicPr>
            <p:cNvPr id="10" name="object 10"/>
            <p:cNvPicPr/>
            <p:nvPr/>
          </p:nvPicPr>
          <p:blipFill>
            <a:blip r:embed="rId2" cstate="print"/>
            <a:stretch>
              <a:fillRect/>
            </a:stretch>
          </p:blipFill>
          <p:spPr>
            <a:xfrm>
              <a:off x="7210805" y="3493007"/>
              <a:ext cx="1447800" cy="381000"/>
            </a:xfrm>
            <a:prstGeom prst="rect">
              <a:avLst/>
            </a:prstGeom>
          </p:spPr>
        </p:pic>
        <p:sp>
          <p:nvSpPr>
            <p:cNvPr id="11" name="object 11"/>
            <p:cNvSpPr/>
            <p:nvPr/>
          </p:nvSpPr>
          <p:spPr>
            <a:xfrm>
              <a:off x="7206234" y="3394709"/>
              <a:ext cx="1457325" cy="1256030"/>
            </a:xfrm>
            <a:custGeom>
              <a:avLst/>
              <a:gdLst/>
              <a:ahLst/>
              <a:cxnLst/>
              <a:rect l="l" t="t" r="r" b="b"/>
              <a:pathLst>
                <a:path w="1457325" h="1256029">
                  <a:moveTo>
                    <a:pt x="1456944" y="979170"/>
                  </a:moveTo>
                  <a:lnTo>
                    <a:pt x="1447800" y="979170"/>
                  </a:lnTo>
                  <a:lnTo>
                    <a:pt x="1447800" y="1245870"/>
                  </a:lnTo>
                  <a:lnTo>
                    <a:pt x="9144" y="1245870"/>
                  </a:lnTo>
                  <a:lnTo>
                    <a:pt x="9144" y="979170"/>
                  </a:lnTo>
                  <a:lnTo>
                    <a:pt x="0" y="979170"/>
                  </a:lnTo>
                  <a:lnTo>
                    <a:pt x="0" y="1255776"/>
                  </a:lnTo>
                  <a:lnTo>
                    <a:pt x="4572" y="1255776"/>
                  </a:lnTo>
                  <a:lnTo>
                    <a:pt x="9144" y="1255776"/>
                  </a:lnTo>
                  <a:lnTo>
                    <a:pt x="1447800" y="1255776"/>
                  </a:lnTo>
                  <a:lnTo>
                    <a:pt x="1452372" y="1255776"/>
                  </a:lnTo>
                  <a:lnTo>
                    <a:pt x="1456944" y="1255776"/>
                  </a:lnTo>
                  <a:lnTo>
                    <a:pt x="1456944" y="979170"/>
                  </a:lnTo>
                  <a:close/>
                </a:path>
                <a:path w="1457325" h="1256029">
                  <a:moveTo>
                    <a:pt x="1456944" y="0"/>
                  </a:moveTo>
                  <a:lnTo>
                    <a:pt x="1447800" y="0"/>
                  </a:lnTo>
                  <a:lnTo>
                    <a:pt x="1447800" y="93726"/>
                  </a:lnTo>
                  <a:lnTo>
                    <a:pt x="1447800" y="102870"/>
                  </a:lnTo>
                  <a:lnTo>
                    <a:pt x="1447800" y="474726"/>
                  </a:lnTo>
                  <a:lnTo>
                    <a:pt x="9144" y="474726"/>
                  </a:lnTo>
                  <a:lnTo>
                    <a:pt x="9144" y="102870"/>
                  </a:lnTo>
                  <a:lnTo>
                    <a:pt x="1447800" y="102870"/>
                  </a:lnTo>
                  <a:lnTo>
                    <a:pt x="1447800" y="93726"/>
                  </a:lnTo>
                  <a:lnTo>
                    <a:pt x="9144" y="93726"/>
                  </a:lnTo>
                  <a:lnTo>
                    <a:pt x="9144" y="0"/>
                  </a:lnTo>
                  <a:lnTo>
                    <a:pt x="0" y="0"/>
                  </a:lnTo>
                  <a:lnTo>
                    <a:pt x="0" y="93726"/>
                  </a:lnTo>
                  <a:lnTo>
                    <a:pt x="0" y="102870"/>
                  </a:lnTo>
                  <a:lnTo>
                    <a:pt x="0" y="483870"/>
                  </a:lnTo>
                  <a:lnTo>
                    <a:pt x="4572" y="483870"/>
                  </a:lnTo>
                  <a:lnTo>
                    <a:pt x="9144" y="483870"/>
                  </a:lnTo>
                  <a:lnTo>
                    <a:pt x="1447800" y="483870"/>
                  </a:lnTo>
                  <a:lnTo>
                    <a:pt x="1452372" y="483870"/>
                  </a:lnTo>
                  <a:lnTo>
                    <a:pt x="1456944" y="483870"/>
                  </a:lnTo>
                  <a:lnTo>
                    <a:pt x="1456944" y="102870"/>
                  </a:lnTo>
                  <a:lnTo>
                    <a:pt x="1456944" y="93726"/>
                  </a:lnTo>
                  <a:lnTo>
                    <a:pt x="1456944"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7439648" y="3473926"/>
            <a:ext cx="984250" cy="1121410"/>
          </a:xfrm>
          <a:prstGeom prst="rect">
            <a:avLst/>
          </a:prstGeom>
        </p:spPr>
        <p:txBody>
          <a:bodyPr vert="horz" wrap="square" lIns="0" tIns="12065" rIns="0" bIns="0" rtlCol="0">
            <a:spAutoFit/>
          </a:bodyPr>
          <a:lstStyle/>
          <a:p>
            <a:pPr marL="12700" marR="5080" indent="-29209" algn="ctr">
              <a:lnSpc>
                <a:spcPct val="119900"/>
              </a:lnSpc>
              <a:spcBef>
                <a:spcPts val="95"/>
              </a:spcBef>
            </a:pPr>
            <a:r>
              <a:rPr sz="2000" spc="-10" dirty="0">
                <a:latin typeface="Arial"/>
                <a:cs typeface="Arial"/>
              </a:rPr>
              <a:t>Network  Link  </a:t>
            </a:r>
            <a:r>
              <a:rPr sz="2000" spc="-5" dirty="0">
                <a:latin typeface="Arial"/>
                <a:cs typeface="Arial"/>
              </a:rPr>
              <a:t>Physical</a:t>
            </a:r>
            <a:endParaRPr sz="20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637" y="728726"/>
            <a:ext cx="848296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(3) – </a:t>
            </a:r>
            <a:r>
              <a:rPr spc="-5" dirty="0"/>
              <a:t>Reliable</a:t>
            </a:r>
            <a:r>
              <a:rPr spc="-130" dirty="0"/>
              <a:t> </a:t>
            </a:r>
            <a:r>
              <a:rPr dirty="0"/>
              <a:t>Flooding</a:t>
            </a:r>
          </a:p>
        </p:txBody>
      </p:sp>
      <p:sp>
        <p:nvSpPr>
          <p:cNvPr id="3" name="object 3"/>
          <p:cNvSpPr txBox="1"/>
          <p:nvPr/>
        </p:nvSpPr>
        <p:spPr>
          <a:xfrm>
            <a:off x="1380679" y="1489837"/>
            <a:ext cx="7294880"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Seq. number and age are used for reliable</a:t>
            </a:r>
            <a:r>
              <a:rPr sz="2400" spc="30" dirty="0">
                <a:latin typeface="Arial"/>
                <a:cs typeface="Arial"/>
              </a:rPr>
              <a:t> </a:t>
            </a:r>
            <a:r>
              <a:rPr sz="2400" spc="-5" dirty="0">
                <a:latin typeface="Arial"/>
                <a:cs typeface="Arial"/>
              </a:rPr>
              <a:t>flooding</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New LSPs are acknowledged on the lines they are  received and sent on all other</a:t>
            </a:r>
            <a:r>
              <a:rPr sz="2400" spc="40" dirty="0">
                <a:latin typeface="Arial"/>
                <a:cs typeface="Arial"/>
              </a:rPr>
              <a:t> </a:t>
            </a:r>
            <a:r>
              <a:rPr sz="2400" spc="-5" dirty="0">
                <a:latin typeface="Arial"/>
                <a:cs typeface="Arial"/>
              </a:rPr>
              <a:t>lines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shows the LSP database at router</a:t>
            </a:r>
            <a:r>
              <a:rPr sz="2400" spc="20" dirty="0">
                <a:latin typeface="Arial"/>
                <a:cs typeface="Arial"/>
              </a:rPr>
              <a:t> </a:t>
            </a:r>
            <a:r>
              <a:rPr sz="2400" dirty="0">
                <a:latin typeface="Arial"/>
                <a:cs typeface="Arial"/>
              </a:rPr>
              <a:t>B</a:t>
            </a:r>
          </a:p>
        </p:txBody>
      </p:sp>
      <p:grpSp>
        <p:nvGrpSpPr>
          <p:cNvPr id="7" name="Group 6">
            <a:extLst>
              <a:ext uri="{FF2B5EF4-FFF2-40B4-BE49-F238E27FC236}">
                <a16:creationId xmlns:a16="http://schemas.microsoft.com/office/drawing/2014/main" id="{EBD5E0D0-4C1D-422C-990F-EB420571EF25}"/>
              </a:ext>
            </a:extLst>
          </p:cNvPr>
          <p:cNvGrpSpPr>
            <a:grpSpLocks noGrp="1" noUngrp="1" noChangeAspect="1"/>
          </p:cNvGrpSpPr>
          <p:nvPr/>
        </p:nvGrpSpPr>
        <p:grpSpPr>
          <a:xfrm>
            <a:off x="1141919" y="3732650"/>
            <a:ext cx="7772400" cy="3282950"/>
            <a:chOff x="685800" y="2051050"/>
            <a:chExt cx="7772400" cy="3282950"/>
          </a:xfrm>
        </p:grpSpPr>
        <p:pic>
          <p:nvPicPr>
            <p:cNvPr id="8" name="Picture 7" descr="05_Page_11.tif">
              <a:extLst>
                <a:ext uri="{FF2B5EF4-FFF2-40B4-BE49-F238E27FC236}">
                  <a16:creationId xmlns:a16="http://schemas.microsoft.com/office/drawing/2014/main" id="{7D1916EB-80DF-4EEF-A774-386F5BD5289B}"/>
                </a:ext>
              </a:extLst>
            </p:cNvPr>
            <p:cNvPicPr>
              <a:picLocks noRot="1" noChangeAspect="1" noMove="1" noResize="1"/>
            </p:cNvPicPr>
            <p:nvPr isPhoto="1"/>
          </p:nvPicPr>
          <p:blipFill>
            <a:blip r:embed="rId2" cstate="print">
              <a:lum/>
            </a:blip>
            <a:stretch>
              <a:fillRect/>
            </a:stretch>
          </p:blipFill>
          <p:spPr>
            <a:xfrm>
              <a:off x="685800" y="2051050"/>
              <a:ext cx="7772400" cy="2755900"/>
            </a:xfrm>
            <a:prstGeom prst="rect">
              <a:avLst/>
            </a:prstGeom>
            <a:noFill/>
            <a:ln>
              <a:noFill/>
            </a:ln>
          </p:spPr>
        </p:pic>
        <p:sp>
          <p:nvSpPr>
            <p:cNvPr id="9" name="Rectangle 8">
              <a:extLst>
                <a:ext uri="{FF2B5EF4-FFF2-40B4-BE49-F238E27FC236}">
                  <a16:creationId xmlns:a16="http://schemas.microsoft.com/office/drawing/2014/main" id="{35CECD71-6140-4E40-9D2D-80CCB32B513F}"/>
                </a:ext>
              </a:extLst>
            </p:cNvPr>
            <p:cNvSpPr/>
            <p:nvPr/>
          </p:nvSpPr>
          <p:spPr>
            <a:xfrm>
              <a:off x="685800" y="4991100"/>
              <a:ext cx="7772400" cy="342900"/>
            </a:xfrm>
            <a:prstGeom prst="rect">
              <a:avLst/>
            </a:prstGeom>
            <a:noFill/>
            <a:ln>
              <a:noFill/>
            </a:ln>
          </p:spPr>
          <p:txBody>
            <a:bodyPr anchor="ctr">
              <a:noAutofit/>
            </a:bodyPr>
            <a:lstStyle/>
            <a:p>
              <a:pPr algn="ctr"/>
              <a:r>
                <a:rPr lang="en-US" sz="2000" dirty="0"/>
                <a:t>The packet buffer for router B in Fig. 5-12(a).</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lang="en-US" spc="-5" dirty="0"/>
              <a:t>Hierarchical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57887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As network grows, the router tables grow proportionately.</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memory and CPU time</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bandwidth</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After certain limit, it is not possible to send routing table to every other router.</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Hierarchical routing</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Routers are divided into regions.</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Each router knows how to route packets to other routers within the region.</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Hierarchy may consists of multiple levels.</a:t>
            </a:r>
          </a:p>
          <a:p>
            <a:pPr marL="812800" lvl="1"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355600"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812800" lvl="1" indent="-342900">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769197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728726"/>
            <a:ext cx="4138929" cy="574040"/>
          </a:xfrm>
          <a:prstGeom prst="rect">
            <a:avLst/>
          </a:prstGeom>
        </p:spPr>
        <p:txBody>
          <a:bodyPr vert="horz" wrap="square" lIns="0" tIns="12700" rIns="0" bIns="0" rtlCol="0">
            <a:spAutoFit/>
          </a:bodyPr>
          <a:lstStyle/>
          <a:p>
            <a:pPr marL="12700">
              <a:lnSpc>
                <a:spcPct val="100000"/>
              </a:lnSpc>
              <a:spcBef>
                <a:spcPts val="100"/>
              </a:spcBef>
            </a:pPr>
            <a:r>
              <a:rPr spc="-5" dirty="0"/>
              <a:t>Hierarchical</a:t>
            </a:r>
            <a:r>
              <a:rPr spc="-100" dirty="0"/>
              <a:t> </a:t>
            </a:r>
            <a:r>
              <a:rPr spc="-5" dirty="0"/>
              <a:t>Routing</a:t>
            </a:r>
          </a:p>
        </p:txBody>
      </p:sp>
      <p:sp>
        <p:nvSpPr>
          <p:cNvPr id="3" name="object 3"/>
          <p:cNvSpPr txBox="1"/>
          <p:nvPr/>
        </p:nvSpPr>
        <p:spPr>
          <a:xfrm>
            <a:off x="1066989" y="1527817"/>
            <a:ext cx="792162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Hierarchical routing reduces the work of route computation  but may result in slightly longer paths than flat</a:t>
            </a:r>
            <a:r>
              <a:rPr sz="2400" spc="45" dirty="0">
                <a:latin typeface="Arial"/>
                <a:cs typeface="Arial"/>
              </a:rPr>
              <a:t> </a:t>
            </a:r>
            <a:r>
              <a:rPr sz="2400" spc="-5" dirty="0">
                <a:latin typeface="Arial"/>
                <a:cs typeface="Arial"/>
              </a:rPr>
              <a:t>routing</a:t>
            </a:r>
            <a:endParaRPr sz="2400" dirty="0">
              <a:latin typeface="Arial"/>
              <a:cs typeface="Arial"/>
            </a:endParaRPr>
          </a:p>
        </p:txBody>
      </p:sp>
      <p:grpSp>
        <p:nvGrpSpPr>
          <p:cNvPr id="18" name="Group 17">
            <a:extLst>
              <a:ext uri="{FF2B5EF4-FFF2-40B4-BE49-F238E27FC236}">
                <a16:creationId xmlns:a16="http://schemas.microsoft.com/office/drawing/2014/main" id="{3D25AAEE-30E4-4822-8A08-640B68EEA265}"/>
              </a:ext>
            </a:extLst>
          </p:cNvPr>
          <p:cNvGrpSpPr>
            <a:grpSpLocks noGrp="1" noUngrp="1" noChangeAspect="1"/>
          </p:cNvGrpSpPr>
          <p:nvPr/>
        </p:nvGrpSpPr>
        <p:grpSpPr>
          <a:xfrm>
            <a:off x="1202356" y="2703830"/>
            <a:ext cx="7957775" cy="4535170"/>
            <a:chOff x="685800" y="793750"/>
            <a:chExt cx="7772400" cy="5683250"/>
          </a:xfrm>
        </p:grpSpPr>
        <p:pic>
          <p:nvPicPr>
            <p:cNvPr id="19" name="Picture 18" descr="05_Page_12.tif">
              <a:extLst>
                <a:ext uri="{FF2B5EF4-FFF2-40B4-BE49-F238E27FC236}">
                  <a16:creationId xmlns:a16="http://schemas.microsoft.com/office/drawing/2014/main" id="{C4EB0227-904C-4687-9B81-667471DA7103}"/>
                </a:ext>
              </a:extLst>
            </p:cNvPr>
            <p:cNvPicPr>
              <a:picLocks noRot="1" noChangeAspect="1" noMove="1" noResize="1"/>
            </p:cNvPicPr>
            <p:nvPr isPhoto="1"/>
          </p:nvPicPr>
          <p:blipFill>
            <a:blip r:embed="rId2" cstate="print">
              <a:lum/>
            </a:blip>
            <a:stretch>
              <a:fillRect/>
            </a:stretch>
          </p:blipFill>
          <p:spPr>
            <a:xfrm>
              <a:off x="685800" y="793750"/>
              <a:ext cx="7772400" cy="5270500"/>
            </a:xfrm>
            <a:prstGeom prst="rect">
              <a:avLst/>
            </a:prstGeom>
            <a:noFill/>
            <a:ln>
              <a:noFill/>
            </a:ln>
          </p:spPr>
        </p:pic>
        <p:sp>
          <p:nvSpPr>
            <p:cNvPr id="20" name="Rectangle 19">
              <a:extLst>
                <a:ext uri="{FF2B5EF4-FFF2-40B4-BE49-F238E27FC236}">
                  <a16:creationId xmlns:a16="http://schemas.microsoft.com/office/drawing/2014/main" id="{1469063F-358A-48B0-8FAB-B15ED55393D9}"/>
                </a:ext>
              </a:extLst>
            </p:cNvPr>
            <p:cNvSpPr/>
            <p:nvPr/>
          </p:nvSpPr>
          <p:spPr>
            <a:xfrm>
              <a:off x="685800" y="6134100"/>
              <a:ext cx="7772400" cy="342900"/>
            </a:xfrm>
            <a:prstGeom prst="rect">
              <a:avLst/>
            </a:prstGeom>
            <a:noFill/>
            <a:ln>
              <a:noFill/>
            </a:ln>
          </p:spPr>
          <p:txBody>
            <a:bodyPr anchor="ctr">
              <a:noAutofit/>
            </a:bodyPr>
            <a:lstStyle/>
            <a:p>
              <a:pPr algn="ctr"/>
              <a:r>
                <a:rPr lang="en-US" sz="2000" dirty="0"/>
                <a:t>Hierarchical routing.</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8" y="1521841"/>
            <a:ext cx="8912861" cy="595291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lang="en-US" sz="2400" spc="-5" dirty="0">
                <a:latin typeface="Arial"/>
                <a:cs typeface="Arial"/>
              </a:rPr>
              <a:t>Simple algorithm: send the packet to each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It is slow and wastes bandwidth</a:t>
            </a:r>
          </a:p>
          <a:p>
            <a:pPr marL="927100" marR="5080" lvl="1" indent="-457200">
              <a:spcBef>
                <a:spcPts val="600"/>
              </a:spcBef>
              <a:buClr>
                <a:srgbClr val="0000FF"/>
              </a:buClr>
              <a:buChar char="•"/>
              <a:tabLst>
                <a:tab pos="469265" algn="l"/>
                <a:tab pos="469900" algn="l"/>
              </a:tabLst>
            </a:pPr>
            <a:r>
              <a:rPr lang="en-US" sz="2400" spc="-5" dirty="0">
                <a:latin typeface="Arial"/>
                <a:cs typeface="Arial"/>
              </a:rPr>
              <a:t>Source should have a list of all destinations.</a:t>
            </a:r>
          </a:p>
          <a:p>
            <a:pPr marL="469900" marR="5080" indent="-457200">
              <a:spcBef>
                <a:spcPts val="600"/>
              </a:spcBef>
              <a:buClr>
                <a:srgbClr val="0000FF"/>
              </a:buClr>
              <a:buChar char="•"/>
              <a:tabLst>
                <a:tab pos="469265" algn="l"/>
                <a:tab pos="469900" algn="l"/>
              </a:tabLst>
            </a:pPr>
            <a:r>
              <a:rPr lang="en-US" sz="2400" spc="-5" dirty="0">
                <a:latin typeface="Arial"/>
                <a:cs typeface="Arial"/>
              </a:rPr>
              <a:t>Multi-destination routing</a:t>
            </a:r>
          </a:p>
          <a:p>
            <a:pPr marL="927100" marR="5080" lvl="1" indent="-457200">
              <a:spcBef>
                <a:spcPts val="600"/>
              </a:spcBef>
              <a:buClr>
                <a:srgbClr val="0000FF"/>
              </a:buClr>
              <a:buChar char="•"/>
              <a:tabLst>
                <a:tab pos="469265" algn="l"/>
                <a:tab pos="469900" algn="l"/>
              </a:tabLst>
            </a:pPr>
            <a:r>
              <a:rPr lang="en-US" sz="2400" spc="-5" dirty="0">
                <a:latin typeface="Arial"/>
                <a:cs typeface="Arial"/>
              </a:rPr>
              <a:t>Each packet  contains a list of destinations or a bitmap indicating desired destinations.</a:t>
            </a:r>
          </a:p>
          <a:p>
            <a:pPr marL="927100" marR="5080" lvl="1" indent="-457200">
              <a:spcBef>
                <a:spcPts val="600"/>
              </a:spcBef>
              <a:buClr>
                <a:srgbClr val="0000FF"/>
              </a:buClr>
              <a:buChar char="•"/>
              <a:tabLst>
                <a:tab pos="469265" algn="l"/>
                <a:tab pos="469900" algn="l"/>
              </a:tabLst>
            </a:pPr>
            <a:r>
              <a:rPr lang="en-US" sz="2400" spc="-5" dirty="0">
                <a:latin typeface="Arial"/>
                <a:cs typeface="Arial"/>
              </a:rPr>
              <a:t>The router generated new copy of the packet for each output line and includes in the packet only those destinations which are on the line.</a:t>
            </a:r>
          </a:p>
          <a:p>
            <a:pPr marL="927100" marR="5080" lvl="1" indent="-457200">
              <a:spcBef>
                <a:spcPts val="600"/>
              </a:spcBef>
              <a:buClr>
                <a:srgbClr val="0000FF"/>
              </a:buClr>
              <a:buChar char="•"/>
              <a:tabLst>
                <a:tab pos="469265" algn="l"/>
                <a:tab pos="469900" algn="l"/>
              </a:tabLst>
            </a:pPr>
            <a:r>
              <a:rPr lang="en-US" sz="2400" spc="-5" dirty="0">
                <a:latin typeface="Arial"/>
                <a:cs typeface="Arial"/>
              </a:rPr>
              <a:t>After sufficient number of hops the packet will have only one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Bandwidth is used efficiently.</a:t>
            </a:r>
          </a:p>
          <a:p>
            <a:pPr marL="469900" marR="5080" indent="-457200">
              <a:spcBef>
                <a:spcPts val="600"/>
              </a:spcBef>
              <a:buClr>
                <a:srgbClr val="0000FF"/>
              </a:buClr>
              <a:buChar char="•"/>
              <a:tabLst>
                <a:tab pos="469265" algn="l"/>
                <a:tab pos="469900" algn="l"/>
              </a:tabLst>
            </a:pPr>
            <a:endParaRPr lang="en-US" sz="2400" spc="-5" dirty="0">
              <a:latin typeface="Arial"/>
              <a:cs typeface="Arial"/>
            </a:endParaRPr>
          </a:p>
        </p:txBody>
      </p:sp>
    </p:spTree>
    <p:extLst>
      <p:ext uri="{BB962C8B-B14F-4D97-AF65-F5344CB8AC3E}">
        <p14:creationId xmlns:p14="http://schemas.microsoft.com/office/powerpoint/2010/main" val="721101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864" y="501333"/>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609599" y="1216062"/>
            <a:ext cx="9296399" cy="526041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uFill>
                  <a:solidFill>
                    <a:srgbClr val="000000"/>
                  </a:solidFill>
                </a:uFill>
                <a:latin typeface="Arial"/>
                <a:cs typeface="Arial"/>
              </a:rPr>
              <a:t>Flooding is another broad cast technique</a:t>
            </a:r>
            <a:endParaRPr lang="en-US" sz="2000" spc="-5" dirty="0">
              <a:latin typeface="Arial"/>
              <a:cs typeface="Arial"/>
            </a:endParaRPr>
          </a:p>
          <a:p>
            <a:pPr marL="469900" marR="5080" indent="-457200">
              <a:spcBef>
                <a:spcPts val="600"/>
              </a:spcBef>
              <a:buClr>
                <a:srgbClr val="0000FF"/>
              </a:buClr>
              <a:buChar char="•"/>
              <a:tabLst>
                <a:tab pos="469265" algn="l"/>
                <a:tab pos="469900" algn="l"/>
              </a:tabLst>
            </a:pPr>
            <a:r>
              <a:rPr lang="en-US" sz="2000" spc="-5" dirty="0">
                <a:latin typeface="Arial"/>
                <a:cs typeface="Arial"/>
              </a:rPr>
              <a:t>Reverse path forwarding (figure (c))</a:t>
            </a:r>
          </a:p>
          <a:p>
            <a:pPr marL="469900" marR="5080" indent="-457200">
              <a:spcBef>
                <a:spcPts val="600"/>
              </a:spcBef>
              <a:buClr>
                <a:srgbClr val="0000FF"/>
              </a:buClr>
              <a:buChar char="•"/>
              <a:tabLst>
                <a:tab pos="469265" algn="l"/>
                <a:tab pos="469900" algn="l"/>
              </a:tabLst>
            </a:pPr>
            <a:r>
              <a:rPr lang="en-US" sz="2000" spc="-5" dirty="0">
                <a:latin typeface="Arial"/>
                <a:cs typeface="Arial"/>
              </a:rPr>
              <a:t>When a broadcast packet arrives to the router, the router checks to see if the packet arrived on the link that is normally used for sending packets toward the source of the broadcast.</a:t>
            </a:r>
          </a:p>
          <a:p>
            <a:pPr marL="927100" marR="5080" lvl="1" indent="-457200">
              <a:spcBef>
                <a:spcPts val="600"/>
              </a:spcBef>
              <a:buClr>
                <a:srgbClr val="0000FF"/>
              </a:buClr>
              <a:buChar char="•"/>
              <a:tabLst>
                <a:tab pos="469265" algn="l"/>
                <a:tab pos="469900" algn="l"/>
              </a:tabLst>
            </a:pPr>
            <a:r>
              <a:rPr lang="en-US" spc="-5" dirty="0">
                <a:latin typeface="Arial"/>
                <a:cs typeface="Arial"/>
              </a:rPr>
              <a:t>If so, there is a chance that broadcast packet might have followed the excellent route.</a:t>
            </a:r>
          </a:p>
          <a:p>
            <a:pPr marL="927100" marR="5080" lvl="1" indent="-457200">
              <a:spcBef>
                <a:spcPts val="600"/>
              </a:spcBef>
              <a:buClr>
                <a:srgbClr val="0000FF"/>
              </a:buClr>
              <a:buChar char="•"/>
              <a:tabLst>
                <a:tab pos="469265" algn="l"/>
                <a:tab pos="469900" algn="l"/>
              </a:tabLst>
            </a:pPr>
            <a:r>
              <a:rPr lang="en-US" spc="-5" dirty="0">
                <a:latin typeface="Arial"/>
                <a:cs typeface="Arial"/>
              </a:rPr>
              <a:t>The router forward the packet to all links except incoming links.</a:t>
            </a:r>
          </a:p>
          <a:p>
            <a:pPr marL="927100" marR="5080" lvl="1" indent="-457200">
              <a:spcBef>
                <a:spcPts val="600"/>
              </a:spcBef>
              <a:buClr>
                <a:srgbClr val="0000FF"/>
              </a:buClr>
              <a:buChar char="•"/>
              <a:tabLst>
                <a:tab pos="469265" algn="l"/>
                <a:tab pos="469900" algn="l"/>
              </a:tabLst>
            </a:pPr>
            <a:r>
              <a:rPr lang="en-US" spc="-5" dirty="0">
                <a:latin typeface="Arial"/>
                <a:cs typeface="Arial"/>
              </a:rPr>
              <a:t>If the packet arrives from other link than the preferred one, the pack is discarded as a likely duplicate.</a:t>
            </a:r>
          </a:p>
          <a:p>
            <a:pPr marL="927100" marR="5080" lvl="1" indent="-457200">
              <a:spcBef>
                <a:spcPts val="600"/>
              </a:spcBef>
              <a:buClr>
                <a:srgbClr val="0000FF"/>
              </a:buClr>
              <a:buChar char="•"/>
              <a:tabLst>
                <a:tab pos="469265" algn="l"/>
                <a:tab pos="469900" algn="l"/>
              </a:tabLst>
            </a:pPr>
            <a:r>
              <a:rPr lang="en-US" spc="-5" dirty="0">
                <a:latin typeface="Arial"/>
                <a:cs typeface="Arial"/>
              </a:rPr>
              <a:t>After 5 hops, with 24 packets broadcasting terminates.</a:t>
            </a:r>
          </a:p>
          <a:p>
            <a:pPr marL="927100" marR="5080" lvl="1" indent="-457200">
              <a:spcBef>
                <a:spcPts val="600"/>
              </a:spcBef>
              <a:buClr>
                <a:srgbClr val="0000FF"/>
              </a:buClr>
              <a:buChar char="•"/>
              <a:tabLst>
                <a:tab pos="469265" algn="l"/>
                <a:tab pos="469900" algn="l"/>
              </a:tabLst>
            </a:pPr>
            <a:r>
              <a:rPr lang="en-US" spc="-5" dirty="0">
                <a:latin typeface="Arial"/>
                <a:cs typeface="Arial"/>
              </a:rPr>
              <a:t>+</a:t>
            </a:r>
            <a:r>
              <a:rPr lang="en-US" spc="-5" dirty="0" err="1">
                <a:latin typeface="Arial"/>
                <a:cs typeface="Arial"/>
              </a:rPr>
              <a:t>ve</a:t>
            </a:r>
            <a:r>
              <a:rPr lang="en-US" spc="-5" dirty="0">
                <a:latin typeface="Arial"/>
                <a:cs typeface="Arial"/>
              </a:rPr>
              <a:t>: easy to implement and efficient; no sequence numbers are required.</a:t>
            </a:r>
          </a:p>
          <a:p>
            <a:pPr marL="469900" marR="5080" indent="-457200">
              <a:spcBef>
                <a:spcPts val="600"/>
              </a:spcBef>
              <a:buClr>
                <a:srgbClr val="0000FF"/>
              </a:buClr>
              <a:buChar char="•"/>
              <a:tabLst>
                <a:tab pos="469265" algn="l"/>
                <a:tab pos="469900" algn="l"/>
              </a:tabLst>
            </a:pPr>
            <a:r>
              <a:rPr lang="en-US" sz="2000" spc="-5" dirty="0">
                <a:latin typeface="Arial"/>
                <a:cs typeface="Arial"/>
              </a:rPr>
              <a:t>Spanning tree algorithm: figure (b)</a:t>
            </a:r>
          </a:p>
          <a:p>
            <a:pPr marL="927100" marR="5080" lvl="1" indent="-457200">
              <a:spcBef>
                <a:spcPts val="600"/>
              </a:spcBef>
              <a:buClr>
                <a:srgbClr val="0000FF"/>
              </a:buClr>
              <a:buChar char="•"/>
              <a:tabLst>
                <a:tab pos="469265" algn="l"/>
                <a:tab pos="469900" algn="l"/>
              </a:tabLst>
            </a:pPr>
            <a:r>
              <a:rPr lang="en-US" sz="2000" spc="-5" dirty="0">
                <a:latin typeface="Arial"/>
                <a:cs typeface="Arial"/>
              </a:rPr>
              <a:t>Minimum of 14 packets</a:t>
            </a:r>
          </a:p>
          <a:p>
            <a:pPr marL="927100" marR="5080" lvl="1" indent="-457200">
              <a:spcBef>
                <a:spcPts val="600"/>
              </a:spcBef>
              <a:buClr>
                <a:srgbClr val="0000FF"/>
              </a:buClr>
              <a:buChar char="•"/>
              <a:tabLst>
                <a:tab pos="469265" algn="l"/>
                <a:tab pos="469900" algn="l"/>
              </a:tabLst>
            </a:pPr>
            <a:r>
              <a:rPr lang="en-US" sz="2000" spc="-5" dirty="0">
                <a:latin typeface="Arial"/>
                <a:cs typeface="Arial"/>
              </a:rPr>
              <a:t>-</a:t>
            </a:r>
            <a:r>
              <a:rPr lang="en-US" sz="2000" spc="-5" dirty="0" err="1">
                <a:latin typeface="Arial"/>
                <a:cs typeface="Arial"/>
              </a:rPr>
              <a:t>ve</a:t>
            </a:r>
            <a:r>
              <a:rPr lang="en-US" sz="2000" spc="-5" dirty="0">
                <a:latin typeface="Arial"/>
                <a:cs typeface="Arial"/>
              </a:rPr>
              <a:t>: each router should have knowledge of spanning tree</a:t>
            </a:r>
          </a:p>
        </p:txBody>
      </p:sp>
    </p:spTree>
    <p:extLst>
      <p:ext uri="{BB962C8B-B14F-4D97-AF65-F5344CB8AC3E}">
        <p14:creationId xmlns:p14="http://schemas.microsoft.com/office/powerpoint/2010/main" val="298847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Broadcast</a:t>
            </a:r>
            <a:r>
              <a:rPr spc="-114" dirty="0"/>
              <a:t> </a:t>
            </a:r>
            <a:r>
              <a:rPr dirty="0"/>
              <a:t>Routing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9" y="1501788"/>
            <a:ext cx="7974330" cy="17170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RPF (Reverse Path Forwarding): send broadcast  received on the link to the source out all remaining</a:t>
            </a:r>
            <a:r>
              <a:rPr sz="2400" spc="45"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Alternatively, can build and use sink trees at all</a:t>
            </a:r>
            <a:r>
              <a:rPr sz="2400" spc="35" dirty="0">
                <a:latin typeface="Arial"/>
                <a:cs typeface="Arial"/>
              </a:rPr>
              <a:t> </a:t>
            </a:r>
            <a:r>
              <a:rPr sz="2400" spc="-5" dirty="0">
                <a:latin typeface="Arial"/>
                <a:cs typeface="Arial"/>
              </a:rPr>
              <a:t>nodes</a:t>
            </a:r>
            <a:endParaRPr sz="2400" dirty="0">
              <a:latin typeface="Arial"/>
              <a:cs typeface="Arial"/>
            </a:endParaRPr>
          </a:p>
        </p:txBody>
      </p:sp>
      <p:grpSp>
        <p:nvGrpSpPr>
          <p:cNvPr id="12" name="Group 11">
            <a:extLst>
              <a:ext uri="{FF2B5EF4-FFF2-40B4-BE49-F238E27FC236}">
                <a16:creationId xmlns:a16="http://schemas.microsoft.com/office/drawing/2014/main" id="{7CF4C897-53A4-42E4-8F5C-70B76F29414D}"/>
              </a:ext>
            </a:extLst>
          </p:cNvPr>
          <p:cNvGrpSpPr>
            <a:grpSpLocks noGrp="1" noUngrp="1" noChangeAspect="1"/>
          </p:cNvGrpSpPr>
          <p:nvPr/>
        </p:nvGrpSpPr>
        <p:grpSpPr>
          <a:xfrm>
            <a:off x="1094104" y="3794062"/>
            <a:ext cx="7772400" cy="3249612"/>
            <a:chOff x="685800" y="2084388"/>
            <a:chExt cx="7772400" cy="3249612"/>
          </a:xfrm>
        </p:grpSpPr>
        <p:pic>
          <p:nvPicPr>
            <p:cNvPr id="13" name="Picture 12" descr="05_Page_13.tif">
              <a:extLst>
                <a:ext uri="{FF2B5EF4-FFF2-40B4-BE49-F238E27FC236}">
                  <a16:creationId xmlns:a16="http://schemas.microsoft.com/office/drawing/2014/main" id="{AE14304F-2228-4284-8FAD-E5B0E2C960F1}"/>
                </a:ext>
              </a:extLst>
            </p:cNvPr>
            <p:cNvPicPr>
              <a:picLocks noRot="1" noChangeAspect="1" noMove="1" noResize="1"/>
            </p:cNvPicPr>
            <p:nvPr isPhoto="1"/>
          </p:nvPicPr>
          <p:blipFill>
            <a:blip r:embed="rId2" cstate="print">
              <a:lum/>
            </a:blip>
            <a:stretch>
              <a:fillRect/>
            </a:stretch>
          </p:blipFill>
          <p:spPr>
            <a:xfrm>
              <a:off x="685800" y="2084388"/>
              <a:ext cx="7772400" cy="2687637"/>
            </a:xfrm>
            <a:prstGeom prst="rect">
              <a:avLst/>
            </a:prstGeom>
            <a:noFill/>
            <a:ln>
              <a:noFill/>
            </a:ln>
          </p:spPr>
        </p:pic>
        <p:sp>
          <p:nvSpPr>
            <p:cNvPr id="14" name="Rectangle 13">
              <a:extLst>
                <a:ext uri="{FF2B5EF4-FFF2-40B4-BE49-F238E27FC236}">
                  <a16:creationId xmlns:a16="http://schemas.microsoft.com/office/drawing/2014/main" id="{B5382D83-7561-4279-8B50-9E1FB0379FE3}"/>
                </a:ext>
              </a:extLst>
            </p:cNvPr>
            <p:cNvSpPr/>
            <p:nvPr/>
          </p:nvSpPr>
          <p:spPr>
            <a:xfrm>
              <a:off x="685800" y="4991100"/>
              <a:ext cx="7772400" cy="342900"/>
            </a:xfrm>
            <a:prstGeom prst="rect">
              <a:avLst/>
            </a:prstGeom>
            <a:noFill/>
            <a:ln>
              <a:noFill/>
            </a:ln>
          </p:spPr>
          <p:txBody>
            <a:bodyPr anchor="ctr">
              <a:noAutofit/>
            </a:bodyPr>
            <a:lstStyle/>
            <a:p>
              <a:r>
                <a:rPr lang="en-US" sz="2000" dirty="0"/>
                <a:t>Reverse path forwarding. (a) A network. (b) Sink tree for router </a:t>
              </a:r>
              <a:r>
                <a:rPr lang="en-US" sz="2000" i="1" dirty="0"/>
                <a:t>I</a:t>
              </a:r>
              <a:r>
                <a:rPr lang="en-US" sz="2000" dirty="0"/>
                <a:t>. (c) The tree built by reverse path forwarding from </a:t>
              </a:r>
              <a:r>
                <a:rPr lang="en-US" sz="2000" i="1" dirty="0"/>
                <a:t>I</a:t>
              </a:r>
              <a:r>
                <a:rPr lang="en-US" sz="2000" dirty="0"/>
                <a: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191" y="728726"/>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381000" y="1536446"/>
            <a:ext cx="9067800" cy="3031599"/>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Send a message to well-defined group, numerically large by small than the size of the network</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Example: live video</a:t>
            </a:r>
          </a:p>
          <a:p>
            <a:pPr marL="355600" indent="-342900">
              <a:lnSpc>
                <a:spcPct val="100000"/>
              </a:lnSpc>
              <a:spcBef>
                <a:spcPts val="100"/>
              </a:spcBef>
              <a:buFont typeface="Arial" panose="020B0604020202020204" pitchFamily="34" charset="0"/>
              <a:buChar char="•"/>
            </a:pPr>
            <a:r>
              <a:rPr sz="2400" spc="-5" dirty="0">
                <a:uFill>
                  <a:solidFill>
                    <a:srgbClr val="000000"/>
                  </a:solidFill>
                </a:uFill>
                <a:latin typeface="Arial"/>
                <a:cs typeface="Arial"/>
              </a:rPr>
              <a:t>Multicast</a:t>
            </a:r>
            <a:r>
              <a:rPr sz="2400" spc="-5" dirty="0">
                <a:latin typeface="Arial"/>
                <a:cs typeface="Arial"/>
              </a:rPr>
              <a:t> sends to </a:t>
            </a:r>
            <a:r>
              <a:rPr sz="2400" dirty="0">
                <a:latin typeface="Arial"/>
                <a:cs typeface="Arial"/>
              </a:rPr>
              <a:t>a </a:t>
            </a:r>
            <a:r>
              <a:rPr sz="2400" spc="-5" dirty="0">
                <a:latin typeface="Arial"/>
                <a:cs typeface="Arial"/>
              </a:rPr>
              <a:t>subset of the nodes called </a:t>
            </a:r>
            <a:r>
              <a:rPr sz="2400" dirty="0">
                <a:latin typeface="Arial"/>
                <a:cs typeface="Arial"/>
              </a:rPr>
              <a:t>a</a:t>
            </a:r>
            <a:r>
              <a:rPr sz="2400" spc="15" dirty="0">
                <a:latin typeface="Arial"/>
                <a:cs typeface="Arial"/>
              </a:rPr>
              <a:t> </a:t>
            </a:r>
            <a:r>
              <a:rPr sz="2400" spc="-5" dirty="0">
                <a:latin typeface="Arial"/>
                <a:cs typeface="Arial"/>
              </a:rPr>
              <a:t>group</a:t>
            </a:r>
            <a:endParaRPr lang="en-US" sz="2400" spc="-5" dirty="0">
              <a:latin typeface="Arial"/>
              <a:cs typeface="Arial"/>
            </a:endParaRPr>
          </a:p>
          <a:p>
            <a:pPr marL="355600" indent="-342900">
              <a:lnSpc>
                <a:spcPct val="100000"/>
              </a:lnSpc>
              <a:spcBef>
                <a:spcPts val="100"/>
              </a:spcBef>
              <a:buFont typeface="Arial" panose="020B0604020202020204" pitchFamily="34" charset="0"/>
              <a:buChar char="•"/>
            </a:pPr>
            <a:r>
              <a:rPr lang="en-IN" sz="2400" spc="-5" dirty="0">
                <a:latin typeface="Arial"/>
                <a:cs typeface="Arial"/>
              </a:rPr>
              <a:t>Routing algorithm: multicast routing</a:t>
            </a:r>
          </a:p>
          <a:p>
            <a:pPr marL="355600" indent="-342900">
              <a:lnSpc>
                <a:spcPct val="100000"/>
              </a:lnSpc>
              <a:spcBef>
                <a:spcPts val="100"/>
              </a:spcBef>
              <a:buFont typeface="Arial" panose="020B0604020202020204" pitchFamily="34" charset="0"/>
              <a:buChar char="•"/>
            </a:pPr>
            <a:r>
              <a:rPr lang="en-IN" sz="2400" spc="-5" dirty="0">
                <a:latin typeface="Arial"/>
                <a:cs typeface="Arial"/>
              </a:rPr>
              <a:t>All multicasting schemes require a way to create and destroy groups and identify which routers are the members of the group.</a:t>
            </a:r>
          </a:p>
          <a:p>
            <a:pPr marL="355600" indent="-342900">
              <a:lnSpc>
                <a:spcPct val="100000"/>
              </a:lnSpc>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508463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0335" y="314258"/>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1001159" y="1137130"/>
            <a:ext cx="8531861" cy="1897955"/>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If the group is dense, employ broadcasting</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Remove those nodes which are not the members in the spanning tree.</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Multicasting spanning tree</a:t>
            </a:r>
          </a:p>
          <a:p>
            <a:pPr marL="1270000" lvl="2" indent="-342900">
              <a:spcBef>
                <a:spcPts val="100"/>
              </a:spcBef>
              <a:buFont typeface="Arial" panose="020B0604020202020204" pitchFamily="34" charset="0"/>
              <a:buChar char="•"/>
            </a:pPr>
            <a:r>
              <a:rPr lang="en-US" sz="2400" spc="-5" dirty="0">
                <a:uFill>
                  <a:solidFill>
                    <a:srgbClr val="000000"/>
                  </a:solidFill>
                </a:uFill>
                <a:latin typeface="Arial"/>
                <a:cs typeface="Arial"/>
              </a:rPr>
              <a:t>Use link state routing to identify the nodes.</a:t>
            </a:r>
            <a:endParaRPr sz="2400" dirty="0">
              <a:latin typeface="Arial"/>
              <a:cs typeface="Arial"/>
            </a:endParaRPr>
          </a:p>
        </p:txBody>
      </p:sp>
      <p:grpSp>
        <p:nvGrpSpPr>
          <p:cNvPr id="19" name="Group 18">
            <a:extLst>
              <a:ext uri="{FF2B5EF4-FFF2-40B4-BE49-F238E27FC236}">
                <a16:creationId xmlns:a16="http://schemas.microsoft.com/office/drawing/2014/main" id="{B7975D98-8A07-40C7-BECD-152B4C1D478E}"/>
              </a:ext>
            </a:extLst>
          </p:cNvPr>
          <p:cNvGrpSpPr>
            <a:grpSpLocks noGrp="1" noUngrp="1" noChangeAspect="1"/>
          </p:cNvGrpSpPr>
          <p:nvPr/>
        </p:nvGrpSpPr>
        <p:grpSpPr>
          <a:xfrm>
            <a:off x="969075" y="2980113"/>
            <a:ext cx="8383157" cy="4154168"/>
            <a:chOff x="685800" y="747713"/>
            <a:chExt cx="7772400" cy="5805487"/>
          </a:xfrm>
        </p:grpSpPr>
        <p:pic>
          <p:nvPicPr>
            <p:cNvPr id="20" name="Picture 19" descr="05_Page_14.tif">
              <a:extLst>
                <a:ext uri="{FF2B5EF4-FFF2-40B4-BE49-F238E27FC236}">
                  <a16:creationId xmlns:a16="http://schemas.microsoft.com/office/drawing/2014/main" id="{D4F4A7A2-B4F1-4CE3-8256-4FC1BAFF8FCC}"/>
                </a:ext>
              </a:extLst>
            </p:cNvPr>
            <p:cNvPicPr>
              <a:picLocks noRot="1" noChangeAspect="1" noMove="1" noResize="1"/>
            </p:cNvPicPr>
            <p:nvPr isPhoto="1"/>
          </p:nvPicPr>
          <p:blipFill>
            <a:blip r:embed="rId2" cstate="print">
              <a:lum/>
            </a:blip>
            <a:stretch>
              <a:fillRect/>
            </a:stretch>
          </p:blipFill>
          <p:spPr>
            <a:xfrm>
              <a:off x="685800" y="747713"/>
              <a:ext cx="7772400" cy="5360987"/>
            </a:xfrm>
            <a:prstGeom prst="rect">
              <a:avLst/>
            </a:prstGeom>
            <a:noFill/>
            <a:ln>
              <a:noFill/>
            </a:ln>
          </p:spPr>
        </p:pic>
        <p:sp>
          <p:nvSpPr>
            <p:cNvPr id="21" name="Rectangle 20">
              <a:extLst>
                <a:ext uri="{FF2B5EF4-FFF2-40B4-BE49-F238E27FC236}">
                  <a16:creationId xmlns:a16="http://schemas.microsoft.com/office/drawing/2014/main" id="{F3FF2B42-54F4-4C2F-9423-6380E92C362A}"/>
                </a:ext>
              </a:extLst>
            </p:cNvPr>
            <p:cNvSpPr/>
            <p:nvPr/>
          </p:nvSpPr>
          <p:spPr>
            <a:xfrm>
              <a:off x="685800" y="6210300"/>
              <a:ext cx="7772400" cy="342900"/>
            </a:xfrm>
            <a:prstGeom prst="rect">
              <a:avLst/>
            </a:prstGeom>
            <a:noFill/>
            <a:ln>
              <a:noFill/>
            </a:ln>
          </p:spPr>
          <p:txBody>
            <a:bodyPr anchor="ctr">
              <a:noAutofit/>
            </a:bodyPr>
            <a:lstStyle/>
            <a:p>
              <a:pPr marL="457200" indent="-457200">
                <a:buAutoNum type="alphaLcParenBoth"/>
              </a:pPr>
              <a:r>
                <a:rPr lang="en-US" sz="2000" dirty="0"/>
                <a:t>A network. (b) A spanning tree for the leftmost router. </a:t>
              </a:r>
            </a:p>
            <a:p>
              <a:pPr marL="457200" indent="-457200"/>
              <a:r>
                <a:rPr lang="en-US" sz="2000" dirty="0"/>
                <a:t>(c) A multicast tree for group 1. (d) A multicast tree for group 2.</a:t>
              </a:r>
            </a:p>
          </p:txBody>
        </p:sp>
      </p:grpSp>
    </p:spTree>
    <p:extLst>
      <p:ext uri="{BB962C8B-B14F-4D97-AF65-F5344CB8AC3E}">
        <p14:creationId xmlns:p14="http://schemas.microsoft.com/office/powerpoint/2010/main" val="1493954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946" y="728726"/>
            <a:ext cx="7362825"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(2) – </a:t>
            </a:r>
            <a:r>
              <a:rPr spc="-5" dirty="0"/>
              <a:t>Sparse</a:t>
            </a:r>
            <a:r>
              <a:rPr spc="-150" dirty="0"/>
              <a:t> </a:t>
            </a:r>
            <a:r>
              <a:rPr spc="-5" dirty="0"/>
              <a:t>Case</a:t>
            </a:r>
          </a:p>
        </p:txBody>
      </p:sp>
      <p:sp>
        <p:nvSpPr>
          <p:cNvPr id="4" name="object 4"/>
          <p:cNvSpPr txBox="1"/>
          <p:nvPr/>
        </p:nvSpPr>
        <p:spPr>
          <a:xfrm>
            <a:off x="882964" y="1399603"/>
            <a:ext cx="7849870" cy="1797928"/>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CBT (Core-Based Tree) uses </a:t>
            </a:r>
            <a:r>
              <a:rPr sz="2400" dirty="0">
                <a:latin typeface="Arial"/>
                <a:cs typeface="Arial"/>
              </a:rPr>
              <a:t>a </a:t>
            </a:r>
            <a:r>
              <a:rPr sz="2400" spc="-5" dirty="0">
                <a:latin typeface="Arial"/>
                <a:cs typeface="Arial"/>
              </a:rPr>
              <a:t>single tree to</a:t>
            </a:r>
            <a:r>
              <a:rPr sz="2400" spc="15" dirty="0">
                <a:latin typeface="Arial"/>
                <a:cs typeface="Arial"/>
              </a:rPr>
              <a:t> </a:t>
            </a:r>
            <a:r>
              <a:rPr sz="2400" spc="-5" dirty="0">
                <a:latin typeface="Arial"/>
                <a:cs typeface="Arial"/>
              </a:rPr>
              <a:t>multicast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All the members agree on a tree.</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Tree is the sink tree from core node to group</a:t>
            </a:r>
            <a:r>
              <a:rPr sz="2400" spc="-10" dirty="0">
                <a:latin typeface="Arial"/>
                <a:cs typeface="Arial"/>
              </a:rPr>
              <a:t> </a:t>
            </a:r>
            <a:r>
              <a:rPr sz="2400" spc="-5" dirty="0">
                <a:latin typeface="Arial"/>
                <a:cs typeface="Arial"/>
              </a:rPr>
              <a:t>members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Multicast heads to the core until it reaches the</a:t>
            </a:r>
            <a:r>
              <a:rPr sz="2400" spc="35" dirty="0">
                <a:latin typeface="Arial"/>
                <a:cs typeface="Arial"/>
              </a:rPr>
              <a:t> </a:t>
            </a:r>
            <a:r>
              <a:rPr sz="2400" spc="-5" dirty="0">
                <a:latin typeface="Arial"/>
                <a:cs typeface="Arial"/>
              </a:rPr>
              <a:t>CBT</a:t>
            </a:r>
            <a:endParaRPr sz="2400" dirty="0">
              <a:latin typeface="Arial"/>
              <a:cs typeface="Arial"/>
            </a:endParaRPr>
          </a:p>
        </p:txBody>
      </p:sp>
      <p:grpSp>
        <p:nvGrpSpPr>
          <p:cNvPr id="13" name="Group 12">
            <a:extLst>
              <a:ext uri="{FF2B5EF4-FFF2-40B4-BE49-F238E27FC236}">
                <a16:creationId xmlns:a16="http://schemas.microsoft.com/office/drawing/2014/main" id="{35BC5945-C34E-40B0-8DD3-1C9A02A27D57}"/>
              </a:ext>
            </a:extLst>
          </p:cNvPr>
          <p:cNvGrpSpPr>
            <a:grpSpLocks noGrp="1" noUngrp="1" noChangeAspect="1"/>
          </p:cNvGrpSpPr>
          <p:nvPr/>
        </p:nvGrpSpPr>
        <p:grpSpPr>
          <a:xfrm>
            <a:off x="1141158" y="3352800"/>
            <a:ext cx="7772400" cy="3827462"/>
            <a:chOff x="685800" y="1735138"/>
            <a:chExt cx="7772400" cy="3827462"/>
          </a:xfrm>
        </p:grpSpPr>
        <p:pic>
          <p:nvPicPr>
            <p:cNvPr id="14" name="Picture 13" descr="05_Page_15.tif">
              <a:extLst>
                <a:ext uri="{FF2B5EF4-FFF2-40B4-BE49-F238E27FC236}">
                  <a16:creationId xmlns:a16="http://schemas.microsoft.com/office/drawing/2014/main" id="{522EA338-57DE-461C-B1F9-F033F615147C}"/>
                </a:ext>
              </a:extLst>
            </p:cNvPr>
            <p:cNvPicPr>
              <a:picLocks noRot="1" noChangeAspect="1" noMove="1" noResize="1"/>
            </p:cNvPicPr>
            <p:nvPr isPhoto="1"/>
          </p:nvPicPr>
          <p:blipFill>
            <a:blip r:embed="rId2" cstate="print">
              <a:lum/>
            </a:blip>
            <a:stretch>
              <a:fillRect/>
            </a:stretch>
          </p:blipFill>
          <p:spPr>
            <a:xfrm>
              <a:off x="685800" y="1735138"/>
              <a:ext cx="7772400" cy="3387725"/>
            </a:xfrm>
            <a:prstGeom prst="rect">
              <a:avLst/>
            </a:prstGeom>
            <a:noFill/>
            <a:ln>
              <a:noFill/>
            </a:ln>
          </p:spPr>
        </p:pic>
        <p:sp>
          <p:nvSpPr>
            <p:cNvPr id="15" name="Rectangle 14">
              <a:extLst>
                <a:ext uri="{FF2B5EF4-FFF2-40B4-BE49-F238E27FC236}">
                  <a16:creationId xmlns:a16="http://schemas.microsoft.com/office/drawing/2014/main" id="{307491C4-9F90-4BFC-99BE-C75A98936819}"/>
                </a:ext>
              </a:extLst>
            </p:cNvPr>
            <p:cNvSpPr/>
            <p:nvPr/>
          </p:nvSpPr>
          <p:spPr>
            <a:xfrm>
              <a:off x="685800" y="5219700"/>
              <a:ext cx="7772400" cy="342900"/>
            </a:xfrm>
            <a:prstGeom prst="rect">
              <a:avLst/>
            </a:prstGeom>
            <a:noFill/>
            <a:ln>
              <a:noFill/>
            </a:ln>
          </p:spPr>
          <p:txBody>
            <a:bodyPr anchor="ctr">
              <a:noAutofit/>
            </a:bodyPr>
            <a:lstStyle/>
            <a:p>
              <a:pPr algn="ctr"/>
              <a:r>
                <a:rPr lang="en-US" sz="2000" dirty="0"/>
                <a:t>(a) Core-based tree for group 1. (b) Sending to group 1.</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291" y="728726"/>
            <a:ext cx="3351529" cy="574040"/>
          </a:xfrm>
          <a:prstGeom prst="rect">
            <a:avLst/>
          </a:prstGeom>
        </p:spPr>
        <p:txBody>
          <a:bodyPr vert="horz" wrap="square" lIns="0" tIns="12700" rIns="0" bIns="0" rtlCol="0">
            <a:spAutoFit/>
          </a:bodyPr>
          <a:lstStyle/>
          <a:p>
            <a:pPr marL="12700">
              <a:lnSpc>
                <a:spcPct val="100000"/>
              </a:lnSpc>
              <a:spcBef>
                <a:spcPts val="100"/>
              </a:spcBef>
            </a:pPr>
            <a:r>
              <a:rPr spc="-5" dirty="0"/>
              <a:t>Anycast</a:t>
            </a:r>
            <a:r>
              <a:rPr spc="-105" dirty="0"/>
              <a:t> </a:t>
            </a:r>
            <a:r>
              <a:rPr spc="-5" dirty="0"/>
              <a:t>Routing</a:t>
            </a:r>
          </a:p>
        </p:txBody>
      </p:sp>
      <p:sp>
        <p:nvSpPr>
          <p:cNvPr id="3" name="object 3"/>
          <p:cNvSpPr txBox="1"/>
          <p:nvPr/>
        </p:nvSpPr>
        <p:spPr>
          <a:xfrm>
            <a:off x="866274" y="1421828"/>
            <a:ext cx="8658726" cy="136447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Anycast</a:t>
            </a:r>
            <a:r>
              <a:rPr sz="2400" spc="-5" dirty="0">
                <a:latin typeface="Arial"/>
                <a:cs typeface="Arial"/>
              </a:rPr>
              <a:t> sends </a:t>
            </a:r>
            <a:r>
              <a:rPr sz="2400" dirty="0">
                <a:latin typeface="Arial"/>
                <a:cs typeface="Arial"/>
              </a:rPr>
              <a:t>a </a:t>
            </a:r>
            <a:r>
              <a:rPr sz="2400" spc="-5" dirty="0">
                <a:latin typeface="Arial"/>
                <a:cs typeface="Arial"/>
              </a:rPr>
              <a:t>packet to one (nearest) group</a:t>
            </a:r>
            <a:r>
              <a:rPr sz="2400" spc="10" dirty="0">
                <a:latin typeface="Arial"/>
                <a:cs typeface="Arial"/>
              </a:rPr>
              <a:t> </a:t>
            </a:r>
            <a:r>
              <a:rPr sz="2400" spc="-5" dirty="0">
                <a:latin typeface="Arial"/>
                <a:cs typeface="Arial"/>
              </a:rPr>
              <a:t>member</a:t>
            </a:r>
            <a:endParaRPr lang="en-US" sz="2400" spc="-5" dirty="0">
              <a:latin typeface="Arial"/>
              <a:cs typeface="Arial"/>
            </a:endParaRPr>
          </a:p>
          <a:p>
            <a:pPr marL="812800" lvl="1" indent="-342900">
              <a:spcBef>
                <a:spcPts val="700"/>
              </a:spcBef>
              <a:buFont typeface="Arial" panose="020B0604020202020204" pitchFamily="34" charset="0"/>
              <a:buChar char="•"/>
            </a:pPr>
            <a:r>
              <a:rPr lang="en-IN" sz="2400" spc="-5" dirty="0">
                <a:latin typeface="Arial"/>
                <a:cs typeface="Arial"/>
              </a:rPr>
              <a:t>Used for time of the day, DNS service</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Falls out of regular routing with </a:t>
            </a:r>
            <a:r>
              <a:rPr sz="2400" dirty="0">
                <a:latin typeface="Arial"/>
                <a:cs typeface="Arial"/>
              </a:rPr>
              <a:t>a </a:t>
            </a:r>
            <a:r>
              <a:rPr sz="2400" spc="-5" dirty="0">
                <a:latin typeface="Arial"/>
                <a:cs typeface="Arial"/>
              </a:rPr>
              <a:t>node in many</a:t>
            </a:r>
            <a:r>
              <a:rPr sz="2400" spc="35" dirty="0">
                <a:latin typeface="Arial"/>
                <a:cs typeface="Arial"/>
              </a:rPr>
              <a:t> </a:t>
            </a:r>
            <a:r>
              <a:rPr sz="2400" spc="-5" dirty="0">
                <a:latin typeface="Arial"/>
                <a:cs typeface="Arial"/>
              </a:rPr>
              <a:t>places</a:t>
            </a:r>
            <a:endParaRPr sz="2400" dirty="0">
              <a:latin typeface="Arial"/>
              <a:cs typeface="Arial"/>
            </a:endParaRPr>
          </a:p>
        </p:txBody>
      </p:sp>
      <p:grpSp>
        <p:nvGrpSpPr>
          <p:cNvPr id="7" name="Group 6">
            <a:extLst>
              <a:ext uri="{FF2B5EF4-FFF2-40B4-BE49-F238E27FC236}">
                <a16:creationId xmlns:a16="http://schemas.microsoft.com/office/drawing/2014/main" id="{492FD93F-B9CE-46EB-9BA1-76A6A50623A6}"/>
              </a:ext>
            </a:extLst>
          </p:cNvPr>
          <p:cNvGrpSpPr>
            <a:grpSpLocks noGrp="1" noUngrp="1" noChangeAspect="1"/>
          </p:cNvGrpSpPr>
          <p:nvPr/>
        </p:nvGrpSpPr>
        <p:grpSpPr>
          <a:xfrm>
            <a:off x="533400" y="3162237"/>
            <a:ext cx="8382000" cy="3881437"/>
            <a:chOff x="381000" y="1719263"/>
            <a:chExt cx="8382000" cy="3881437"/>
          </a:xfrm>
        </p:grpSpPr>
        <p:pic>
          <p:nvPicPr>
            <p:cNvPr id="8" name="Picture 7" descr="05_Page_16.tif">
              <a:extLst>
                <a:ext uri="{FF2B5EF4-FFF2-40B4-BE49-F238E27FC236}">
                  <a16:creationId xmlns:a16="http://schemas.microsoft.com/office/drawing/2014/main" id="{11E8C539-0CC6-4FAF-873F-669EC6748E75}"/>
                </a:ext>
              </a:extLst>
            </p:cNvPr>
            <p:cNvPicPr>
              <a:picLocks noRot="1" noChangeAspect="1" noMove="1" noResize="1"/>
            </p:cNvPicPr>
            <p:nvPr isPhoto="1"/>
          </p:nvPicPr>
          <p:blipFill>
            <a:blip r:embed="rId2" cstate="print">
              <a:lum/>
            </a:blip>
            <a:stretch>
              <a:fillRect/>
            </a:stretch>
          </p:blipFill>
          <p:spPr>
            <a:xfrm>
              <a:off x="685800" y="1719263"/>
              <a:ext cx="7772400" cy="3419475"/>
            </a:xfrm>
            <a:prstGeom prst="rect">
              <a:avLst/>
            </a:prstGeom>
            <a:noFill/>
            <a:ln>
              <a:noFill/>
            </a:ln>
          </p:spPr>
        </p:pic>
        <p:sp>
          <p:nvSpPr>
            <p:cNvPr id="9" name="Rectangle 8">
              <a:extLst>
                <a:ext uri="{FF2B5EF4-FFF2-40B4-BE49-F238E27FC236}">
                  <a16:creationId xmlns:a16="http://schemas.microsoft.com/office/drawing/2014/main" id="{9F7CB0FB-F939-4DCB-A14B-4668147A954C}"/>
                </a:ext>
              </a:extLst>
            </p:cNvPr>
            <p:cNvSpPr/>
            <p:nvPr/>
          </p:nvSpPr>
          <p:spPr>
            <a:xfrm>
              <a:off x="381000" y="5257800"/>
              <a:ext cx="8382000" cy="342900"/>
            </a:xfrm>
            <a:prstGeom prst="rect">
              <a:avLst/>
            </a:prstGeom>
            <a:noFill/>
            <a:ln>
              <a:noFill/>
            </a:ln>
          </p:spPr>
          <p:txBody>
            <a:bodyPr anchor="ctr">
              <a:noAutofit/>
            </a:bodyPr>
            <a:lstStyle/>
            <a:p>
              <a:pPr algn="ctr"/>
              <a:r>
                <a:rPr lang="en-US" sz="2000" dirty="0"/>
                <a:t>(a) </a:t>
              </a:r>
              <a:r>
                <a:rPr lang="en-US" sz="2000" dirty="0" err="1"/>
                <a:t>Anycast</a:t>
              </a:r>
              <a:r>
                <a:rPr lang="en-US" sz="2000" dirty="0"/>
                <a:t> routes to group 1. (b) Topology seen by the routing protocol.</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791" y="1222502"/>
            <a:ext cx="2973070" cy="566822"/>
          </a:xfrm>
          <a:prstGeom prst="rect">
            <a:avLst/>
          </a:prstGeom>
        </p:spPr>
        <p:txBody>
          <a:bodyPr vert="horz" wrap="square" lIns="0" tIns="12700" rIns="0" bIns="0" rtlCol="0">
            <a:spAutoFit/>
          </a:bodyPr>
          <a:lstStyle/>
          <a:p>
            <a:pPr algn="ctr">
              <a:lnSpc>
                <a:spcPct val="100000"/>
              </a:lnSpc>
              <a:spcBef>
                <a:spcPts val="100"/>
              </a:spcBef>
            </a:pPr>
            <a:r>
              <a:rPr spc="-5" dirty="0"/>
              <a:t>Network</a:t>
            </a:r>
            <a:r>
              <a:rPr spc="-80" dirty="0"/>
              <a:t> </a:t>
            </a:r>
            <a:r>
              <a:rPr dirty="0"/>
              <a:t>Layer</a:t>
            </a:r>
          </a:p>
        </p:txBody>
      </p:sp>
      <p:sp>
        <p:nvSpPr>
          <p:cNvPr id="3" name="object 3"/>
          <p:cNvSpPr txBox="1"/>
          <p:nvPr/>
        </p:nvSpPr>
        <p:spPr>
          <a:xfrm>
            <a:off x="1793239" y="2396744"/>
            <a:ext cx="4409440" cy="267716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Design</a:t>
            </a:r>
            <a:r>
              <a:rPr sz="2400" dirty="0">
                <a:latin typeface="Arial"/>
                <a:cs typeface="Arial"/>
              </a:rPr>
              <a:t> </a:t>
            </a:r>
            <a:r>
              <a:rPr sz="2400" spc="-5" dirty="0">
                <a:latin typeface="Arial"/>
                <a:cs typeface="Arial"/>
              </a:rPr>
              <a:t>Issues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Routing</a:t>
            </a:r>
            <a:r>
              <a:rPr sz="2400" spc="5" dirty="0">
                <a:latin typeface="Arial"/>
                <a:cs typeface="Arial"/>
              </a:rPr>
              <a:t> </a:t>
            </a:r>
            <a:r>
              <a:rPr sz="2400" spc="-5" dirty="0">
                <a:latin typeface="Arial"/>
                <a:cs typeface="Arial"/>
              </a:rPr>
              <a:t>Algorithms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Congestion</a:t>
            </a:r>
            <a:r>
              <a:rPr sz="2400" spc="10" dirty="0">
                <a:latin typeface="Arial"/>
                <a:cs typeface="Arial"/>
              </a:rPr>
              <a:t> </a:t>
            </a:r>
            <a:r>
              <a:rPr sz="2400" spc="-5" dirty="0">
                <a:latin typeface="Arial"/>
                <a:cs typeface="Arial"/>
              </a:rPr>
              <a:t>Control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Quality </a:t>
            </a:r>
            <a:r>
              <a:rPr sz="2400" spc="-5" dirty="0">
                <a:latin typeface="Arial"/>
                <a:cs typeface="Arial"/>
              </a:rPr>
              <a:t>of</a:t>
            </a:r>
            <a:r>
              <a:rPr sz="2400" spc="-20" dirty="0">
                <a:latin typeface="Arial"/>
                <a:cs typeface="Arial"/>
              </a:rPr>
              <a:t> </a:t>
            </a:r>
            <a:r>
              <a:rPr sz="2400" spc="-5" dirty="0">
                <a:latin typeface="Arial"/>
                <a:cs typeface="Arial"/>
              </a:rPr>
              <a:t>Service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Internetworking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Network Layer of the</a:t>
            </a:r>
            <a:r>
              <a:rPr sz="2400" spc="-65" dirty="0">
                <a:latin typeface="Arial"/>
                <a:cs typeface="Arial"/>
              </a:rPr>
              <a:t> </a:t>
            </a:r>
            <a:r>
              <a:rPr sz="2400" spc="-5" dirty="0">
                <a:latin typeface="Arial"/>
                <a:cs typeface="Arial"/>
              </a:rPr>
              <a:t>Internet</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854" y="728726"/>
            <a:ext cx="5026025"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for </a:t>
            </a:r>
            <a:r>
              <a:rPr spc="-5" dirty="0"/>
              <a:t>Mobile</a:t>
            </a:r>
            <a:r>
              <a:rPr spc="-125" dirty="0"/>
              <a:t> </a:t>
            </a:r>
            <a:r>
              <a:rPr spc="-5" dirty="0"/>
              <a:t>Hosts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40967" y="1548638"/>
            <a:ext cx="7801609"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Mobile hosts can be reached via </a:t>
            </a:r>
            <a:r>
              <a:rPr sz="2400" dirty="0">
                <a:latin typeface="Arial"/>
                <a:cs typeface="Arial"/>
              </a:rPr>
              <a:t>a </a:t>
            </a:r>
            <a:r>
              <a:rPr sz="2400" spc="-5" dirty="0">
                <a:latin typeface="Arial"/>
                <a:cs typeface="Arial"/>
              </a:rPr>
              <a:t>home</a:t>
            </a:r>
            <a:r>
              <a:rPr sz="2400" spc="55" dirty="0">
                <a:latin typeface="Arial"/>
                <a:cs typeface="Arial"/>
              </a:rPr>
              <a:t> </a:t>
            </a:r>
            <a:r>
              <a:rPr sz="2400" spc="-5" dirty="0">
                <a:latin typeface="Arial"/>
                <a:cs typeface="Arial"/>
              </a:rPr>
              <a:t>agent</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Fixed home agent tunnels packets to reach the mobile  host; reply can optimize path for subsequent</a:t>
            </a:r>
            <a:r>
              <a:rPr sz="2400" spc="5" dirty="0">
                <a:latin typeface="Arial"/>
                <a:cs typeface="Arial"/>
              </a:rPr>
              <a:t> </a:t>
            </a:r>
            <a:r>
              <a:rPr sz="2400" spc="-5" dirty="0">
                <a:latin typeface="Arial"/>
                <a:cs typeface="Arial"/>
              </a:rPr>
              <a:t>packets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 changes to routers or fixed</a:t>
            </a:r>
            <a:r>
              <a:rPr sz="2400" spc="25" dirty="0">
                <a:latin typeface="Arial"/>
                <a:cs typeface="Arial"/>
              </a:rPr>
              <a:t> </a:t>
            </a:r>
            <a:r>
              <a:rPr sz="2400" spc="-5" dirty="0">
                <a:latin typeface="Arial"/>
                <a:cs typeface="Arial"/>
              </a:rPr>
              <a:t>hosts</a:t>
            </a:r>
            <a:endParaRPr sz="2400" dirty="0">
              <a:latin typeface="Arial"/>
              <a:cs typeface="Arial"/>
            </a:endParaRPr>
          </a:p>
        </p:txBody>
      </p:sp>
      <p:pic>
        <p:nvPicPr>
          <p:cNvPr id="5" name="object 5"/>
          <p:cNvPicPr/>
          <p:nvPr/>
        </p:nvPicPr>
        <p:blipFill>
          <a:blip r:embed="rId2" cstate="print"/>
          <a:stretch>
            <a:fillRect/>
          </a:stretch>
        </p:blipFill>
        <p:spPr>
          <a:xfrm>
            <a:off x="1492948" y="3886200"/>
            <a:ext cx="7069835" cy="35234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9000" y="728726"/>
            <a:ext cx="5738495" cy="574040"/>
          </a:xfrm>
          <a:prstGeom prst="rect">
            <a:avLst/>
          </a:prstGeom>
        </p:spPr>
        <p:txBody>
          <a:bodyPr vert="horz" wrap="square" lIns="0" tIns="12700" rIns="0" bIns="0" rtlCol="0">
            <a:spAutoFit/>
          </a:bodyPr>
          <a:lstStyle/>
          <a:p>
            <a:pPr marL="12700">
              <a:lnSpc>
                <a:spcPct val="100000"/>
              </a:lnSpc>
              <a:spcBef>
                <a:spcPts val="100"/>
              </a:spcBef>
            </a:pPr>
            <a:r>
              <a:rPr spc="-5" dirty="0"/>
              <a:t>Routing in </a:t>
            </a:r>
            <a:r>
              <a:rPr dirty="0"/>
              <a:t>Ad </a:t>
            </a:r>
            <a:r>
              <a:rPr spc="-5" dirty="0"/>
              <a:t>Hoc</a:t>
            </a:r>
            <a:r>
              <a:rPr spc="-114" dirty="0"/>
              <a:t> </a:t>
            </a:r>
            <a:r>
              <a:rPr spc="-5" dirty="0"/>
              <a:t>Networks</a:t>
            </a:r>
          </a:p>
        </p:txBody>
      </p:sp>
      <p:sp>
        <p:nvSpPr>
          <p:cNvPr id="3" name="object 3"/>
          <p:cNvSpPr txBox="1"/>
          <p:nvPr/>
        </p:nvSpPr>
        <p:spPr>
          <a:xfrm>
            <a:off x="993139" y="1800097"/>
            <a:ext cx="798639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The network topology changes as wireless nodes</a:t>
            </a:r>
            <a:r>
              <a:rPr sz="2400" spc="55" dirty="0">
                <a:latin typeface="Arial"/>
                <a:cs typeface="Arial"/>
              </a:rPr>
              <a:t> </a:t>
            </a:r>
            <a:r>
              <a:rPr sz="2400" spc="-5" dirty="0">
                <a:latin typeface="Arial"/>
                <a:cs typeface="Arial"/>
              </a:rPr>
              <a:t>move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Routes are often made on demand</a:t>
            </a:r>
            <a:r>
              <a:rPr lang="en-US" sz="2400" spc="-5" dirty="0">
                <a:latin typeface="Arial"/>
                <a:cs typeface="Arial"/>
              </a:rPr>
              <a:t>.</a:t>
            </a:r>
            <a:endParaRPr sz="2400" dirty="0">
              <a:latin typeface="Arial"/>
              <a:cs typeface="Arial"/>
            </a:endParaRPr>
          </a:p>
        </p:txBody>
      </p:sp>
      <p:pic>
        <p:nvPicPr>
          <p:cNvPr id="4" name="object 4"/>
          <p:cNvPicPr/>
          <p:nvPr/>
        </p:nvPicPr>
        <p:blipFill>
          <a:blip r:embed="rId2" cstate="print"/>
          <a:stretch>
            <a:fillRect/>
          </a:stretch>
        </p:blipFill>
        <p:spPr>
          <a:xfrm>
            <a:off x="1206246" y="2996183"/>
            <a:ext cx="7646669" cy="2438399"/>
          </a:xfrm>
          <a:prstGeom prst="rect">
            <a:avLst/>
          </a:prstGeom>
        </p:spPr>
      </p:pic>
      <p:sp>
        <p:nvSpPr>
          <p:cNvPr id="5" name="object 5"/>
          <p:cNvSpPr txBox="1"/>
          <p:nvPr/>
        </p:nvSpPr>
        <p:spPr>
          <a:xfrm>
            <a:off x="3378961" y="5749544"/>
            <a:ext cx="1498600" cy="57404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A</a:t>
            </a:r>
            <a:r>
              <a:rPr sz="1800" spc="-1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reaches </a:t>
            </a:r>
            <a:r>
              <a:rPr sz="1800" i="1" dirty="0">
                <a:solidFill>
                  <a:srgbClr val="FF2BD8"/>
                </a:solidFill>
                <a:latin typeface="Arial"/>
                <a:cs typeface="Arial"/>
              </a:rPr>
              <a:t>B </a:t>
            </a:r>
            <a:r>
              <a:rPr sz="1800" dirty="0">
                <a:solidFill>
                  <a:srgbClr val="FF2BD8"/>
                </a:solidFill>
                <a:latin typeface="Arial"/>
                <a:cs typeface="Arial"/>
              </a:rPr>
              <a:t>&amp;</a:t>
            </a:r>
            <a:r>
              <a:rPr sz="1800" spc="-114" dirty="0">
                <a:solidFill>
                  <a:srgbClr val="FF2BD8"/>
                </a:solidFill>
                <a:latin typeface="Arial"/>
                <a:cs typeface="Arial"/>
              </a:rPr>
              <a:t> </a:t>
            </a:r>
            <a:r>
              <a:rPr sz="1800" i="1" spc="-5" dirty="0">
                <a:solidFill>
                  <a:srgbClr val="FF2BD8"/>
                </a:solidFill>
                <a:latin typeface="Arial"/>
                <a:cs typeface="Arial"/>
              </a:rPr>
              <a:t>D</a:t>
            </a:r>
            <a:endParaRPr sz="1800">
              <a:latin typeface="Arial"/>
              <a:cs typeface="Arial"/>
            </a:endParaRPr>
          </a:p>
        </p:txBody>
      </p:sp>
      <p:sp>
        <p:nvSpPr>
          <p:cNvPr id="6" name="object 6"/>
          <p:cNvSpPr txBox="1"/>
          <p:nvPr/>
        </p:nvSpPr>
        <p:spPr>
          <a:xfrm>
            <a:off x="5358638" y="5754116"/>
            <a:ext cx="1549400" cy="84836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B</a:t>
            </a:r>
            <a:r>
              <a:rPr sz="1800" spc="-15" dirty="0">
                <a:solidFill>
                  <a:srgbClr val="FF2BD8"/>
                </a:solidFill>
                <a:latin typeface="Arial"/>
                <a:cs typeface="Arial"/>
              </a:rPr>
              <a:t>’s </a:t>
            </a:r>
            <a:r>
              <a:rPr sz="1800" spc="-5" dirty="0">
                <a:solidFill>
                  <a:srgbClr val="FF2BD8"/>
                </a:solidFill>
                <a:latin typeface="Arial"/>
                <a:cs typeface="Arial"/>
              </a:rPr>
              <a:t>and </a:t>
            </a:r>
            <a:r>
              <a:rPr sz="1800" i="1" spc="-25" dirty="0">
                <a:solidFill>
                  <a:srgbClr val="FF2BD8"/>
                </a:solidFill>
                <a:latin typeface="Arial"/>
                <a:cs typeface="Arial"/>
              </a:rPr>
              <a:t>D</a:t>
            </a:r>
            <a:r>
              <a:rPr sz="1800" spc="-2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 </a:t>
            </a:r>
            <a:r>
              <a:rPr sz="1800" i="1" dirty="0">
                <a:solidFill>
                  <a:srgbClr val="FF2BD8"/>
                </a:solidFill>
                <a:latin typeface="Arial"/>
                <a:cs typeface="Arial"/>
              </a:rPr>
              <a:t>C, F </a:t>
            </a:r>
            <a:r>
              <a:rPr sz="1800" dirty="0">
                <a:solidFill>
                  <a:srgbClr val="FF2BD8"/>
                </a:solidFill>
                <a:latin typeface="Arial"/>
                <a:cs typeface="Arial"/>
              </a:rPr>
              <a:t>&amp;</a:t>
            </a:r>
            <a:r>
              <a:rPr sz="1800" spc="-120" dirty="0">
                <a:solidFill>
                  <a:srgbClr val="FF2BD8"/>
                </a:solidFill>
                <a:latin typeface="Arial"/>
                <a:cs typeface="Arial"/>
              </a:rPr>
              <a:t> </a:t>
            </a:r>
            <a:r>
              <a:rPr sz="1800" i="1" dirty="0">
                <a:solidFill>
                  <a:srgbClr val="FF2BD8"/>
                </a:solidFill>
                <a:latin typeface="Arial"/>
                <a:cs typeface="Arial"/>
              </a:rPr>
              <a:t>G</a:t>
            </a:r>
            <a:endParaRPr sz="1800" dirty="0">
              <a:latin typeface="Arial"/>
              <a:cs typeface="Arial"/>
            </a:endParaRPr>
          </a:p>
        </p:txBody>
      </p:sp>
      <p:sp>
        <p:nvSpPr>
          <p:cNvPr id="7" name="object 7"/>
          <p:cNvSpPr txBox="1"/>
          <p:nvPr/>
        </p:nvSpPr>
        <p:spPr>
          <a:xfrm>
            <a:off x="7211821" y="5729732"/>
            <a:ext cx="1622425" cy="848360"/>
          </a:xfrm>
          <a:prstGeom prst="rect">
            <a:avLst/>
          </a:prstGeom>
        </p:spPr>
        <p:txBody>
          <a:bodyPr vert="horz" wrap="square" lIns="0" tIns="12700" rIns="0" bIns="0" rtlCol="0">
            <a:spAutoFit/>
          </a:bodyPr>
          <a:lstStyle/>
          <a:p>
            <a:pPr marL="12700" marR="5080">
              <a:lnSpc>
                <a:spcPct val="100000"/>
              </a:lnSpc>
              <a:spcBef>
                <a:spcPts val="100"/>
              </a:spcBef>
            </a:pPr>
            <a:r>
              <a:rPr sz="1800" i="1" spc="-10" dirty="0">
                <a:solidFill>
                  <a:srgbClr val="FF2BD8"/>
                </a:solidFill>
                <a:latin typeface="Arial"/>
                <a:cs typeface="Arial"/>
              </a:rPr>
              <a:t>C</a:t>
            </a:r>
            <a:r>
              <a:rPr sz="1800" spc="-10" dirty="0">
                <a:solidFill>
                  <a:srgbClr val="FF2BD8"/>
                </a:solidFill>
                <a:latin typeface="Arial"/>
                <a:cs typeface="Arial"/>
              </a:rPr>
              <a:t>’s, </a:t>
            </a:r>
            <a:r>
              <a:rPr sz="1800" i="1" spc="-15" dirty="0">
                <a:solidFill>
                  <a:srgbClr val="FF2BD8"/>
                </a:solidFill>
                <a:latin typeface="Arial"/>
                <a:cs typeface="Arial"/>
              </a:rPr>
              <a:t>F</a:t>
            </a:r>
            <a:r>
              <a:rPr sz="1800" spc="-15" dirty="0">
                <a:solidFill>
                  <a:srgbClr val="FF2BD8"/>
                </a:solidFill>
                <a:latin typeface="Arial"/>
                <a:cs typeface="Arial"/>
              </a:rPr>
              <a:t>’s </a:t>
            </a:r>
            <a:r>
              <a:rPr sz="1800" spc="-5" dirty="0">
                <a:solidFill>
                  <a:srgbClr val="FF2BD8"/>
                </a:solidFill>
                <a:latin typeface="Arial"/>
                <a:cs typeface="Arial"/>
              </a:rPr>
              <a:t>and</a:t>
            </a:r>
            <a:r>
              <a:rPr sz="1800" spc="-65" dirty="0">
                <a:solidFill>
                  <a:srgbClr val="FF2BD8"/>
                </a:solidFill>
                <a:latin typeface="Arial"/>
                <a:cs typeface="Arial"/>
              </a:rPr>
              <a:t> </a:t>
            </a:r>
            <a:r>
              <a:rPr sz="1800" i="1" spc="-25" dirty="0">
                <a:solidFill>
                  <a:srgbClr val="FF2BD8"/>
                </a:solidFill>
                <a:latin typeface="Arial"/>
                <a:cs typeface="Arial"/>
              </a:rPr>
              <a:t>G</a:t>
            </a:r>
            <a:r>
              <a:rPr sz="1800" spc="-25" dirty="0">
                <a:solidFill>
                  <a:srgbClr val="FF2BD8"/>
                </a:solidFill>
                <a:latin typeface="Arial"/>
                <a:cs typeface="Arial"/>
              </a:rPr>
              <a:t>’s  </a:t>
            </a:r>
            <a:r>
              <a:rPr sz="1800" spc="-5" dirty="0">
                <a:solidFill>
                  <a:srgbClr val="FF2BD8"/>
                </a:solidFill>
                <a:latin typeface="Arial"/>
                <a:cs typeface="Arial"/>
              </a:rPr>
              <a:t>broadcast  </a:t>
            </a:r>
            <a:r>
              <a:rPr sz="1800" dirty="0">
                <a:solidFill>
                  <a:srgbClr val="FF2BD8"/>
                </a:solidFill>
                <a:latin typeface="Arial"/>
                <a:cs typeface="Arial"/>
              </a:rPr>
              <a:t>reach </a:t>
            </a:r>
            <a:r>
              <a:rPr sz="1800" i="1" spc="-5" dirty="0">
                <a:solidFill>
                  <a:srgbClr val="FF2BD8"/>
                </a:solidFill>
                <a:latin typeface="Arial"/>
                <a:cs typeface="Arial"/>
              </a:rPr>
              <a:t>H </a:t>
            </a:r>
            <a:r>
              <a:rPr sz="1800" dirty="0">
                <a:solidFill>
                  <a:srgbClr val="FF2BD8"/>
                </a:solidFill>
                <a:latin typeface="Arial"/>
                <a:cs typeface="Arial"/>
              </a:rPr>
              <a:t>&amp;</a:t>
            </a:r>
            <a:r>
              <a:rPr sz="1800" spc="-40" dirty="0">
                <a:solidFill>
                  <a:srgbClr val="FF2BD8"/>
                </a:solidFill>
                <a:latin typeface="Arial"/>
                <a:cs typeface="Arial"/>
              </a:rPr>
              <a:t> </a:t>
            </a:r>
            <a:r>
              <a:rPr sz="1800" i="1" dirty="0">
                <a:solidFill>
                  <a:srgbClr val="FF2BD8"/>
                </a:solidFill>
                <a:latin typeface="Arial"/>
                <a:cs typeface="Arial"/>
              </a:rPr>
              <a:t>I</a:t>
            </a:r>
            <a:endParaRPr sz="1800" dirty="0">
              <a:latin typeface="Arial"/>
              <a:cs typeface="Arial"/>
            </a:endParaRPr>
          </a:p>
        </p:txBody>
      </p:sp>
      <p:sp>
        <p:nvSpPr>
          <p:cNvPr id="8" name="object 8"/>
          <p:cNvSpPr txBox="1"/>
          <p:nvPr/>
        </p:nvSpPr>
        <p:spPr>
          <a:xfrm>
            <a:off x="1461008" y="5751067"/>
            <a:ext cx="1358900" cy="574040"/>
          </a:xfrm>
          <a:prstGeom prst="rect">
            <a:avLst/>
          </a:prstGeom>
        </p:spPr>
        <p:txBody>
          <a:bodyPr vert="horz" wrap="square" lIns="0" tIns="12700" rIns="0" bIns="0" rtlCol="0">
            <a:spAutoFit/>
          </a:bodyPr>
          <a:lstStyle/>
          <a:p>
            <a:pPr marL="12700" marR="5080">
              <a:lnSpc>
                <a:spcPct val="100000"/>
              </a:lnSpc>
              <a:spcBef>
                <a:spcPts val="100"/>
              </a:spcBef>
            </a:pPr>
            <a:r>
              <a:rPr sz="1800" i="1" spc="-15" dirty="0">
                <a:solidFill>
                  <a:srgbClr val="FF2BD8"/>
                </a:solidFill>
                <a:latin typeface="Arial"/>
                <a:cs typeface="Arial"/>
              </a:rPr>
              <a:t>A</a:t>
            </a:r>
            <a:r>
              <a:rPr sz="1800" spc="-15" dirty="0">
                <a:solidFill>
                  <a:srgbClr val="FF2BD8"/>
                </a:solidFill>
                <a:latin typeface="Arial"/>
                <a:cs typeface="Arial"/>
              </a:rPr>
              <a:t>’s </a:t>
            </a:r>
            <a:r>
              <a:rPr sz="1800" spc="-5" dirty="0">
                <a:solidFill>
                  <a:srgbClr val="FF2BD8"/>
                </a:solidFill>
                <a:latin typeface="Arial"/>
                <a:cs typeface="Arial"/>
              </a:rPr>
              <a:t>starts to  </a:t>
            </a:r>
            <a:r>
              <a:rPr sz="1800" dirty="0">
                <a:solidFill>
                  <a:srgbClr val="FF2BD8"/>
                </a:solidFill>
                <a:latin typeface="Arial"/>
                <a:cs typeface="Arial"/>
              </a:rPr>
              <a:t>find route to</a:t>
            </a:r>
            <a:r>
              <a:rPr sz="1800" spc="-120" dirty="0">
                <a:solidFill>
                  <a:srgbClr val="FF2BD8"/>
                </a:solidFill>
                <a:latin typeface="Arial"/>
                <a:cs typeface="Arial"/>
              </a:rPr>
              <a:t> </a:t>
            </a:r>
            <a:r>
              <a:rPr sz="1800" i="1" dirty="0">
                <a:solidFill>
                  <a:srgbClr val="FF2BD8"/>
                </a:solidFill>
                <a:latin typeface="Arial"/>
                <a:cs typeface="Arial"/>
              </a:rPr>
              <a:t>I</a:t>
            </a:r>
            <a:endParaRPr sz="18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728726"/>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645540" y="1440364"/>
            <a:ext cx="8763000" cy="226728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Congestion is a situation: Too many packets present in the network causes network delay and loss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Both network and transport layers share the responsibility to control congestion.</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Effective way is to reduce the load at the transport layer.</a:t>
            </a:r>
          </a:p>
          <a:p>
            <a:pPr marL="355600" marR="5080" indent="-342900">
              <a:spcBef>
                <a:spcPts val="100"/>
              </a:spcBef>
              <a:buFont typeface="Arial" panose="020B0604020202020204" pitchFamily="34" charset="0"/>
              <a:buChar char="•"/>
            </a:pPr>
            <a:r>
              <a:rPr lang="en-US" sz="2400" spc="-5" dirty="0">
                <a:latin typeface="Arial"/>
                <a:cs typeface="Arial"/>
              </a:rPr>
              <a:t>Goodput (=useful packets) trails offered</a:t>
            </a:r>
            <a:r>
              <a:rPr lang="en-US" sz="2400" spc="15" dirty="0">
                <a:latin typeface="Arial"/>
                <a:cs typeface="Arial"/>
              </a:rPr>
              <a:t> </a:t>
            </a:r>
            <a:r>
              <a:rPr lang="en-US" sz="2400" spc="-5" dirty="0">
                <a:latin typeface="Arial"/>
                <a:cs typeface="Arial"/>
              </a:rPr>
              <a:t>load</a:t>
            </a:r>
            <a:endParaRPr lang="en-US" sz="2400" dirty="0">
              <a:latin typeface="Arial"/>
              <a:cs typeface="Arial"/>
            </a:endParaRPr>
          </a:p>
        </p:txBody>
      </p:sp>
      <p:grpSp>
        <p:nvGrpSpPr>
          <p:cNvPr id="4" name="object 4">
            <a:extLst>
              <a:ext uri="{FF2B5EF4-FFF2-40B4-BE49-F238E27FC236}">
                <a16:creationId xmlns:a16="http://schemas.microsoft.com/office/drawing/2014/main" id="{10CF0F48-3CC5-41DD-93F1-40ED80F429E6}"/>
              </a:ext>
            </a:extLst>
          </p:cNvPr>
          <p:cNvGrpSpPr/>
          <p:nvPr/>
        </p:nvGrpSpPr>
        <p:grpSpPr>
          <a:xfrm>
            <a:off x="1981200" y="4069922"/>
            <a:ext cx="5524500" cy="3253740"/>
            <a:chOff x="2326385" y="3466338"/>
            <a:chExt cx="5524500" cy="3253740"/>
          </a:xfrm>
        </p:grpSpPr>
        <p:pic>
          <p:nvPicPr>
            <p:cNvPr id="5" name="object 5">
              <a:extLst>
                <a:ext uri="{FF2B5EF4-FFF2-40B4-BE49-F238E27FC236}">
                  <a16:creationId xmlns:a16="http://schemas.microsoft.com/office/drawing/2014/main" id="{01059734-EF7D-4EE6-B368-4DCD62ACC99E}"/>
                </a:ext>
              </a:extLst>
            </p:cNvPr>
            <p:cNvPicPr/>
            <p:nvPr/>
          </p:nvPicPr>
          <p:blipFill>
            <a:blip r:embed="rId2" cstate="print"/>
            <a:stretch>
              <a:fillRect/>
            </a:stretch>
          </p:blipFill>
          <p:spPr>
            <a:xfrm>
              <a:off x="2650235" y="3466338"/>
              <a:ext cx="4829175" cy="907541"/>
            </a:xfrm>
            <a:prstGeom prst="rect">
              <a:avLst/>
            </a:prstGeom>
          </p:spPr>
        </p:pic>
        <p:pic>
          <p:nvPicPr>
            <p:cNvPr id="6" name="object 6">
              <a:extLst>
                <a:ext uri="{FF2B5EF4-FFF2-40B4-BE49-F238E27FC236}">
                  <a16:creationId xmlns:a16="http://schemas.microsoft.com/office/drawing/2014/main" id="{6056A220-6731-4FAE-B7E5-005C8C9D86A2}"/>
                </a:ext>
              </a:extLst>
            </p:cNvPr>
            <p:cNvPicPr/>
            <p:nvPr/>
          </p:nvPicPr>
          <p:blipFill>
            <a:blip r:embed="rId3" cstate="print"/>
            <a:stretch>
              <a:fillRect/>
            </a:stretch>
          </p:blipFill>
          <p:spPr>
            <a:xfrm>
              <a:off x="4324020" y="3916680"/>
              <a:ext cx="704748" cy="457200"/>
            </a:xfrm>
            <a:prstGeom prst="rect">
              <a:avLst/>
            </a:prstGeom>
          </p:spPr>
        </p:pic>
        <p:sp>
          <p:nvSpPr>
            <p:cNvPr id="7" name="object 7">
              <a:extLst>
                <a:ext uri="{FF2B5EF4-FFF2-40B4-BE49-F238E27FC236}">
                  <a16:creationId xmlns:a16="http://schemas.microsoft.com/office/drawing/2014/main" id="{AD1301BC-2B74-4998-AF10-ED5D5A635357}"/>
                </a:ext>
              </a:extLst>
            </p:cNvPr>
            <p:cNvSpPr/>
            <p:nvPr/>
          </p:nvSpPr>
          <p:spPr>
            <a:xfrm>
              <a:off x="4319325" y="3911345"/>
              <a:ext cx="715010" cy="462915"/>
            </a:xfrm>
            <a:custGeom>
              <a:avLst/>
              <a:gdLst/>
              <a:ahLst/>
              <a:cxnLst/>
              <a:rect l="l" t="t" r="r" b="b"/>
              <a:pathLst>
                <a:path w="715010" h="462914">
                  <a:moveTo>
                    <a:pt x="714898" y="462533"/>
                  </a:moveTo>
                  <a:lnTo>
                    <a:pt x="712922" y="423671"/>
                  </a:lnTo>
                  <a:lnTo>
                    <a:pt x="708304" y="379392"/>
                  </a:lnTo>
                  <a:lnTo>
                    <a:pt x="699767" y="334573"/>
                  </a:lnTo>
                  <a:lnTo>
                    <a:pt x="687379" y="289896"/>
                  </a:lnTo>
                  <a:lnTo>
                    <a:pt x="671210" y="246041"/>
                  </a:lnTo>
                  <a:lnTo>
                    <a:pt x="651329" y="203691"/>
                  </a:lnTo>
                  <a:lnTo>
                    <a:pt x="627806" y="163525"/>
                  </a:lnTo>
                  <a:lnTo>
                    <a:pt x="600710" y="126226"/>
                  </a:lnTo>
                  <a:lnTo>
                    <a:pt x="570109" y="92474"/>
                  </a:lnTo>
                  <a:lnTo>
                    <a:pt x="536074" y="62950"/>
                  </a:lnTo>
                  <a:lnTo>
                    <a:pt x="498674" y="38336"/>
                  </a:lnTo>
                  <a:lnTo>
                    <a:pt x="457978" y="19312"/>
                  </a:lnTo>
                  <a:lnTo>
                    <a:pt x="414054" y="6560"/>
                  </a:lnTo>
                  <a:lnTo>
                    <a:pt x="366974" y="761"/>
                  </a:lnTo>
                  <a:lnTo>
                    <a:pt x="357068" y="0"/>
                  </a:lnTo>
                  <a:lnTo>
                    <a:pt x="347924" y="761"/>
                  </a:lnTo>
                  <a:lnTo>
                    <a:pt x="301033" y="6456"/>
                  </a:lnTo>
                  <a:lnTo>
                    <a:pt x="257210" y="19157"/>
                  </a:lnTo>
                  <a:lnTo>
                    <a:pt x="216538" y="38178"/>
                  </a:lnTo>
                  <a:lnTo>
                    <a:pt x="179105" y="62829"/>
                  </a:lnTo>
                  <a:lnTo>
                    <a:pt x="144994" y="92421"/>
                  </a:lnTo>
                  <a:lnTo>
                    <a:pt x="114292" y="126267"/>
                  </a:lnTo>
                  <a:lnTo>
                    <a:pt x="87083" y="163678"/>
                  </a:lnTo>
                  <a:lnTo>
                    <a:pt x="63453" y="203964"/>
                  </a:lnTo>
                  <a:lnTo>
                    <a:pt x="43488" y="246438"/>
                  </a:lnTo>
                  <a:lnTo>
                    <a:pt x="27272" y="290410"/>
                  </a:lnTo>
                  <a:lnTo>
                    <a:pt x="14891" y="335193"/>
                  </a:lnTo>
                  <a:lnTo>
                    <a:pt x="6431" y="380097"/>
                  </a:lnTo>
                  <a:lnTo>
                    <a:pt x="1976" y="424433"/>
                  </a:lnTo>
                  <a:lnTo>
                    <a:pt x="0" y="462533"/>
                  </a:lnTo>
                  <a:lnTo>
                    <a:pt x="9752" y="462533"/>
                  </a:lnTo>
                  <a:lnTo>
                    <a:pt x="10138" y="438129"/>
                  </a:lnTo>
                  <a:lnTo>
                    <a:pt x="13158" y="403083"/>
                  </a:lnTo>
                  <a:lnTo>
                    <a:pt x="24836" y="334517"/>
                  </a:lnTo>
                  <a:lnTo>
                    <a:pt x="37028" y="291845"/>
                  </a:lnTo>
                  <a:lnTo>
                    <a:pt x="59440" y="232905"/>
                  </a:lnTo>
                  <a:lnTo>
                    <a:pt x="89606" y="177545"/>
                  </a:lnTo>
                  <a:lnTo>
                    <a:pt x="111704" y="144779"/>
                  </a:lnTo>
                  <a:lnTo>
                    <a:pt x="157397" y="93858"/>
                  </a:lnTo>
                  <a:lnTo>
                    <a:pt x="195447" y="62888"/>
                  </a:lnTo>
                  <a:lnTo>
                    <a:pt x="237472" y="37948"/>
                  </a:lnTo>
                  <a:lnTo>
                    <a:pt x="282900" y="20355"/>
                  </a:lnTo>
                  <a:lnTo>
                    <a:pt x="331160" y="11429"/>
                  </a:lnTo>
                  <a:lnTo>
                    <a:pt x="357830" y="9905"/>
                  </a:lnTo>
                  <a:lnTo>
                    <a:pt x="405133" y="14574"/>
                  </a:lnTo>
                  <a:lnTo>
                    <a:pt x="449189" y="26303"/>
                  </a:lnTo>
                  <a:lnTo>
                    <a:pt x="489945" y="44417"/>
                  </a:lnTo>
                  <a:lnTo>
                    <a:pt x="527347" y="68244"/>
                  </a:lnTo>
                  <a:lnTo>
                    <a:pt x="561343" y="97109"/>
                  </a:lnTo>
                  <a:lnTo>
                    <a:pt x="591880" y="130338"/>
                  </a:lnTo>
                  <a:lnTo>
                    <a:pt x="618905" y="167258"/>
                  </a:lnTo>
                  <a:lnTo>
                    <a:pt x="642366" y="207196"/>
                  </a:lnTo>
                  <a:lnTo>
                    <a:pt x="662208" y="249476"/>
                  </a:lnTo>
                  <a:lnTo>
                    <a:pt x="678380" y="293425"/>
                  </a:lnTo>
                  <a:lnTo>
                    <a:pt x="690828" y="338370"/>
                  </a:lnTo>
                  <a:lnTo>
                    <a:pt x="699500" y="383637"/>
                  </a:lnTo>
                  <a:lnTo>
                    <a:pt x="704342" y="428551"/>
                  </a:lnTo>
                  <a:lnTo>
                    <a:pt x="705085" y="462533"/>
                  </a:lnTo>
                  <a:lnTo>
                    <a:pt x="714898" y="462533"/>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6D446B02-AC9A-4430-B294-B16AA6E8B38A}"/>
                </a:ext>
              </a:extLst>
            </p:cNvPr>
            <p:cNvPicPr/>
            <p:nvPr/>
          </p:nvPicPr>
          <p:blipFill>
            <a:blip r:embed="rId4" cstate="print"/>
            <a:stretch>
              <a:fillRect/>
            </a:stretch>
          </p:blipFill>
          <p:spPr>
            <a:xfrm>
              <a:off x="2650235" y="4373880"/>
              <a:ext cx="4448175" cy="979170"/>
            </a:xfrm>
            <a:prstGeom prst="rect">
              <a:avLst/>
            </a:prstGeom>
          </p:spPr>
        </p:pic>
        <p:pic>
          <p:nvPicPr>
            <p:cNvPr id="9" name="object 9">
              <a:extLst>
                <a:ext uri="{FF2B5EF4-FFF2-40B4-BE49-F238E27FC236}">
                  <a16:creationId xmlns:a16="http://schemas.microsoft.com/office/drawing/2014/main" id="{C98A15A3-1C44-48B7-A33D-F5469E18D77E}"/>
                </a:ext>
              </a:extLst>
            </p:cNvPr>
            <p:cNvPicPr/>
            <p:nvPr/>
          </p:nvPicPr>
          <p:blipFill>
            <a:blip r:embed="rId5" cstate="print"/>
            <a:stretch>
              <a:fillRect/>
            </a:stretch>
          </p:blipFill>
          <p:spPr>
            <a:xfrm>
              <a:off x="4323587" y="4373880"/>
              <a:ext cx="705612" cy="477012"/>
            </a:xfrm>
            <a:prstGeom prst="rect">
              <a:avLst/>
            </a:prstGeom>
          </p:spPr>
        </p:pic>
        <p:sp>
          <p:nvSpPr>
            <p:cNvPr id="10" name="object 10">
              <a:extLst>
                <a:ext uri="{FF2B5EF4-FFF2-40B4-BE49-F238E27FC236}">
                  <a16:creationId xmlns:a16="http://schemas.microsoft.com/office/drawing/2014/main" id="{F43529A7-5E48-45AE-93E5-E3D18DCBFFD6}"/>
                </a:ext>
              </a:extLst>
            </p:cNvPr>
            <p:cNvSpPr/>
            <p:nvPr/>
          </p:nvSpPr>
          <p:spPr>
            <a:xfrm>
              <a:off x="4319015" y="4373879"/>
              <a:ext cx="715645" cy="481965"/>
            </a:xfrm>
            <a:custGeom>
              <a:avLst/>
              <a:gdLst/>
              <a:ahLst/>
              <a:cxnLst/>
              <a:rect l="l" t="t" r="r" b="b"/>
              <a:pathLst>
                <a:path w="715645" h="481964">
                  <a:moveTo>
                    <a:pt x="10062" y="0"/>
                  </a:moveTo>
                  <a:lnTo>
                    <a:pt x="309" y="0"/>
                  </a:lnTo>
                  <a:lnTo>
                    <a:pt x="0" y="9906"/>
                  </a:lnTo>
                  <a:lnTo>
                    <a:pt x="762" y="6858"/>
                  </a:lnTo>
                  <a:lnTo>
                    <a:pt x="2286" y="5334"/>
                  </a:lnTo>
                  <a:lnTo>
                    <a:pt x="5334" y="4572"/>
                  </a:lnTo>
                  <a:lnTo>
                    <a:pt x="7620" y="5334"/>
                  </a:lnTo>
                  <a:lnTo>
                    <a:pt x="7620" y="10160"/>
                  </a:lnTo>
                  <a:lnTo>
                    <a:pt x="9144" y="9144"/>
                  </a:lnTo>
                  <a:lnTo>
                    <a:pt x="9231" y="11930"/>
                  </a:lnTo>
                  <a:lnTo>
                    <a:pt x="9906" y="9906"/>
                  </a:lnTo>
                  <a:lnTo>
                    <a:pt x="10062" y="0"/>
                  </a:lnTo>
                  <a:close/>
                </a:path>
                <a:path w="715645" h="481964">
                  <a:moveTo>
                    <a:pt x="7620" y="5334"/>
                  </a:moveTo>
                  <a:lnTo>
                    <a:pt x="5334" y="4572"/>
                  </a:lnTo>
                  <a:lnTo>
                    <a:pt x="2286" y="5334"/>
                  </a:lnTo>
                  <a:lnTo>
                    <a:pt x="762" y="6858"/>
                  </a:lnTo>
                  <a:lnTo>
                    <a:pt x="0" y="9906"/>
                  </a:lnTo>
                  <a:lnTo>
                    <a:pt x="7620" y="5334"/>
                  </a:lnTo>
                  <a:close/>
                </a:path>
                <a:path w="715645" h="481964">
                  <a:moveTo>
                    <a:pt x="7620" y="10160"/>
                  </a:moveTo>
                  <a:lnTo>
                    <a:pt x="7620" y="5334"/>
                  </a:lnTo>
                  <a:lnTo>
                    <a:pt x="0" y="9906"/>
                  </a:lnTo>
                  <a:lnTo>
                    <a:pt x="953" y="46323"/>
                  </a:lnTo>
                  <a:lnTo>
                    <a:pt x="2286" y="61542"/>
                  </a:lnTo>
                  <a:lnTo>
                    <a:pt x="2286" y="13716"/>
                  </a:lnTo>
                  <a:lnTo>
                    <a:pt x="7620" y="10160"/>
                  </a:lnTo>
                  <a:close/>
                </a:path>
                <a:path w="715645" h="481964">
                  <a:moveTo>
                    <a:pt x="9231" y="11930"/>
                  </a:moveTo>
                  <a:lnTo>
                    <a:pt x="9144" y="9144"/>
                  </a:lnTo>
                  <a:lnTo>
                    <a:pt x="2286" y="13716"/>
                  </a:lnTo>
                  <a:lnTo>
                    <a:pt x="4572" y="14478"/>
                  </a:lnTo>
                  <a:lnTo>
                    <a:pt x="6858" y="13716"/>
                  </a:lnTo>
                  <a:lnTo>
                    <a:pt x="9144" y="12192"/>
                  </a:lnTo>
                  <a:lnTo>
                    <a:pt x="9231" y="11930"/>
                  </a:lnTo>
                  <a:close/>
                </a:path>
                <a:path w="715645" h="481964">
                  <a:moveTo>
                    <a:pt x="715518" y="9906"/>
                  </a:moveTo>
                  <a:lnTo>
                    <a:pt x="710184" y="4572"/>
                  </a:lnTo>
                  <a:lnTo>
                    <a:pt x="710184" y="14478"/>
                  </a:lnTo>
                  <a:lnTo>
                    <a:pt x="707136" y="12954"/>
                  </a:lnTo>
                  <a:lnTo>
                    <a:pt x="705612" y="9906"/>
                  </a:lnTo>
                  <a:lnTo>
                    <a:pt x="705612" y="33528"/>
                  </a:lnTo>
                  <a:lnTo>
                    <a:pt x="704088" y="57150"/>
                  </a:lnTo>
                  <a:lnTo>
                    <a:pt x="699540" y="100429"/>
                  </a:lnTo>
                  <a:lnTo>
                    <a:pt x="691176" y="144290"/>
                  </a:lnTo>
                  <a:lnTo>
                    <a:pt x="679063" y="188057"/>
                  </a:lnTo>
                  <a:lnTo>
                    <a:pt x="663268" y="231052"/>
                  </a:lnTo>
                  <a:lnTo>
                    <a:pt x="643858" y="272600"/>
                  </a:lnTo>
                  <a:lnTo>
                    <a:pt x="620901" y="312023"/>
                  </a:lnTo>
                  <a:lnTo>
                    <a:pt x="594464" y="348646"/>
                  </a:lnTo>
                  <a:lnTo>
                    <a:pt x="564614" y="381791"/>
                  </a:lnTo>
                  <a:lnTo>
                    <a:pt x="531418" y="410782"/>
                  </a:lnTo>
                  <a:lnTo>
                    <a:pt x="494944" y="434943"/>
                  </a:lnTo>
                  <a:lnTo>
                    <a:pt x="455258" y="453597"/>
                  </a:lnTo>
                  <a:lnTo>
                    <a:pt x="412428" y="466067"/>
                  </a:lnTo>
                  <a:lnTo>
                    <a:pt x="366522" y="471678"/>
                  </a:lnTo>
                  <a:lnTo>
                    <a:pt x="348234" y="471585"/>
                  </a:lnTo>
                  <a:lnTo>
                    <a:pt x="303197" y="466110"/>
                  </a:lnTo>
                  <a:lnTo>
                    <a:pt x="260431" y="453650"/>
                  </a:lnTo>
                  <a:lnTo>
                    <a:pt x="220773" y="434980"/>
                  </a:lnTo>
                  <a:lnTo>
                    <a:pt x="184297" y="410785"/>
                  </a:lnTo>
                  <a:lnTo>
                    <a:pt x="151076" y="381748"/>
                  </a:lnTo>
                  <a:lnTo>
                    <a:pt x="121186" y="348552"/>
                  </a:lnTo>
                  <a:lnTo>
                    <a:pt x="94700" y="311880"/>
                  </a:lnTo>
                  <a:lnTo>
                    <a:pt x="71693" y="272417"/>
                  </a:lnTo>
                  <a:lnTo>
                    <a:pt x="52238" y="230846"/>
                  </a:lnTo>
                  <a:lnTo>
                    <a:pt x="36410" y="187850"/>
                  </a:lnTo>
                  <a:lnTo>
                    <a:pt x="24283" y="144113"/>
                  </a:lnTo>
                  <a:lnTo>
                    <a:pt x="15932" y="100318"/>
                  </a:lnTo>
                  <a:lnTo>
                    <a:pt x="11430" y="57150"/>
                  </a:lnTo>
                  <a:lnTo>
                    <a:pt x="9231" y="11930"/>
                  </a:lnTo>
                  <a:lnTo>
                    <a:pt x="9144" y="12192"/>
                  </a:lnTo>
                  <a:lnTo>
                    <a:pt x="6858" y="13716"/>
                  </a:lnTo>
                  <a:lnTo>
                    <a:pt x="4572" y="14478"/>
                  </a:lnTo>
                  <a:lnTo>
                    <a:pt x="2286" y="13716"/>
                  </a:lnTo>
                  <a:lnTo>
                    <a:pt x="2286" y="61542"/>
                  </a:lnTo>
                  <a:lnTo>
                    <a:pt x="8918" y="113713"/>
                  </a:lnTo>
                  <a:lnTo>
                    <a:pt x="21336" y="171450"/>
                  </a:lnTo>
                  <a:lnTo>
                    <a:pt x="38383" y="222012"/>
                  </a:lnTo>
                  <a:lnTo>
                    <a:pt x="66007" y="282595"/>
                  </a:lnTo>
                  <a:lnTo>
                    <a:pt x="92964" y="326898"/>
                  </a:lnTo>
                  <a:lnTo>
                    <a:pt x="116586" y="358902"/>
                  </a:lnTo>
                  <a:lnTo>
                    <a:pt x="151581" y="395406"/>
                  </a:lnTo>
                  <a:lnTo>
                    <a:pt x="190715" y="426909"/>
                  </a:lnTo>
                  <a:lnTo>
                    <a:pt x="233687" y="452276"/>
                  </a:lnTo>
                  <a:lnTo>
                    <a:pt x="280197" y="470372"/>
                  </a:lnTo>
                  <a:lnTo>
                    <a:pt x="329946" y="480060"/>
                  </a:lnTo>
                  <a:lnTo>
                    <a:pt x="348234" y="481584"/>
                  </a:lnTo>
                  <a:lnTo>
                    <a:pt x="358140" y="481584"/>
                  </a:lnTo>
                  <a:lnTo>
                    <a:pt x="406658" y="476815"/>
                  </a:lnTo>
                  <a:lnTo>
                    <a:pt x="451814" y="464930"/>
                  </a:lnTo>
                  <a:lnTo>
                    <a:pt x="493563" y="446595"/>
                  </a:lnTo>
                  <a:lnTo>
                    <a:pt x="531861" y="422477"/>
                  </a:lnTo>
                  <a:lnTo>
                    <a:pt x="566666" y="393243"/>
                  </a:lnTo>
                  <a:lnTo>
                    <a:pt x="597934" y="359559"/>
                  </a:lnTo>
                  <a:lnTo>
                    <a:pt x="625621" y="322092"/>
                  </a:lnTo>
                  <a:lnTo>
                    <a:pt x="649683" y="281509"/>
                  </a:lnTo>
                  <a:lnTo>
                    <a:pt x="670079" y="238476"/>
                  </a:lnTo>
                  <a:lnTo>
                    <a:pt x="686763" y="193661"/>
                  </a:lnTo>
                  <a:lnTo>
                    <a:pt x="699692" y="147729"/>
                  </a:lnTo>
                  <a:lnTo>
                    <a:pt x="708823" y="101348"/>
                  </a:lnTo>
                  <a:lnTo>
                    <a:pt x="714113" y="55185"/>
                  </a:lnTo>
                  <a:lnTo>
                    <a:pt x="715518" y="9906"/>
                  </a:lnTo>
                  <a:close/>
                </a:path>
                <a:path w="715645" h="481964">
                  <a:moveTo>
                    <a:pt x="715518" y="9906"/>
                  </a:moveTo>
                  <a:lnTo>
                    <a:pt x="715208" y="0"/>
                  </a:lnTo>
                  <a:lnTo>
                    <a:pt x="705395" y="0"/>
                  </a:lnTo>
                  <a:lnTo>
                    <a:pt x="705612" y="9906"/>
                  </a:lnTo>
                  <a:lnTo>
                    <a:pt x="710184" y="14478"/>
                  </a:lnTo>
                  <a:lnTo>
                    <a:pt x="710184" y="4572"/>
                  </a:lnTo>
                  <a:lnTo>
                    <a:pt x="713994" y="6096"/>
                  </a:lnTo>
                  <a:lnTo>
                    <a:pt x="715518" y="9906"/>
                  </a:lnTo>
                  <a:close/>
                </a:path>
                <a:path w="715645" h="481964">
                  <a:moveTo>
                    <a:pt x="710184" y="14478"/>
                  </a:moveTo>
                  <a:lnTo>
                    <a:pt x="705612" y="9906"/>
                  </a:lnTo>
                  <a:lnTo>
                    <a:pt x="707136" y="12954"/>
                  </a:lnTo>
                  <a:lnTo>
                    <a:pt x="710184" y="14478"/>
                  </a:lnTo>
                  <a:close/>
                </a:path>
                <a:path w="715645" h="481964">
                  <a:moveTo>
                    <a:pt x="715518" y="9906"/>
                  </a:moveTo>
                  <a:lnTo>
                    <a:pt x="713994" y="6096"/>
                  </a:lnTo>
                  <a:lnTo>
                    <a:pt x="710184" y="4572"/>
                  </a:lnTo>
                  <a:lnTo>
                    <a:pt x="715518" y="9906"/>
                  </a:lnTo>
                  <a:close/>
                </a:path>
              </a:pathLst>
            </a:custGeom>
            <a:solidFill>
              <a:srgbClr val="000000"/>
            </a:solidFill>
          </p:spPr>
          <p:txBody>
            <a:bodyPr wrap="square" lIns="0" tIns="0" rIns="0" bIns="0" rtlCol="0"/>
            <a:lstStyle/>
            <a:p>
              <a:endParaRPr/>
            </a:p>
          </p:txBody>
        </p:sp>
        <p:pic>
          <p:nvPicPr>
            <p:cNvPr id="11" name="object 11">
              <a:extLst>
                <a:ext uri="{FF2B5EF4-FFF2-40B4-BE49-F238E27FC236}">
                  <a16:creationId xmlns:a16="http://schemas.microsoft.com/office/drawing/2014/main" id="{3A1EF261-A547-46C4-87AB-5612443EEF3E}"/>
                </a:ext>
              </a:extLst>
            </p:cNvPr>
            <p:cNvPicPr/>
            <p:nvPr/>
          </p:nvPicPr>
          <p:blipFill>
            <a:blip r:embed="rId6" cstate="print"/>
            <a:stretch>
              <a:fillRect/>
            </a:stretch>
          </p:blipFill>
          <p:spPr>
            <a:xfrm>
              <a:off x="2326385" y="5353050"/>
              <a:ext cx="5524500" cy="1367028"/>
            </a:xfrm>
            <a:prstGeom prst="rect">
              <a:avLst/>
            </a:prstGeom>
          </p:spPr>
        </p:pic>
      </p:grpSp>
    </p:spTree>
    <p:extLst>
      <p:ext uri="{BB962C8B-B14F-4D97-AF65-F5344CB8AC3E}">
        <p14:creationId xmlns:p14="http://schemas.microsoft.com/office/powerpoint/2010/main" val="827699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533400"/>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(2)</a:t>
            </a:r>
          </a:p>
        </p:txBody>
      </p:sp>
      <p:sp>
        <p:nvSpPr>
          <p:cNvPr id="3" name="object 3"/>
          <p:cNvSpPr txBox="1"/>
          <p:nvPr/>
        </p:nvSpPr>
        <p:spPr>
          <a:xfrm>
            <a:off x="607440" y="1524000"/>
            <a:ext cx="8839200" cy="482952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dirty="0">
                <a:latin typeface="Arial"/>
                <a:cs typeface="Arial"/>
              </a:rPr>
              <a:t>Network experiences a congestion collapse</a:t>
            </a:r>
          </a:p>
          <a:p>
            <a:pPr marL="355600" marR="5080" indent="-342900">
              <a:lnSpc>
                <a:spcPct val="100000"/>
              </a:lnSpc>
              <a:spcBef>
                <a:spcPts val="100"/>
              </a:spcBef>
              <a:buFont typeface="Arial" panose="020B0604020202020204" pitchFamily="34" charset="0"/>
              <a:buChar char="•"/>
            </a:pPr>
            <a:r>
              <a:rPr lang="en-US" sz="2800" dirty="0">
                <a:latin typeface="Arial"/>
                <a:cs typeface="Arial"/>
              </a:rPr>
              <a:t>If routers will have infinite memory, congestion gets worse</a:t>
            </a:r>
          </a:p>
          <a:p>
            <a:pPr marL="812800" marR="5080" lvl="1" indent="-342900">
              <a:spcBef>
                <a:spcPts val="100"/>
              </a:spcBef>
              <a:buFont typeface="Arial" panose="020B0604020202020204" pitchFamily="34" charset="0"/>
              <a:buChar char="•"/>
            </a:pPr>
            <a:r>
              <a:rPr lang="en-US" sz="2800" dirty="0">
                <a:latin typeface="Arial"/>
                <a:cs typeface="Arial"/>
              </a:rPr>
              <a:t>Packets gets timed out.</a:t>
            </a:r>
          </a:p>
          <a:p>
            <a:pPr marL="355600" marR="5080" indent="-342900">
              <a:spcBef>
                <a:spcPts val="100"/>
              </a:spcBef>
              <a:buFont typeface="Arial" panose="020B0604020202020204" pitchFamily="34" charset="0"/>
              <a:buChar char="•"/>
            </a:pPr>
            <a:r>
              <a:rPr lang="en-US" sz="2800" dirty="0">
                <a:latin typeface="Arial"/>
                <a:cs typeface="Arial"/>
              </a:rPr>
              <a:t>Difference between   congestion control and flow control</a:t>
            </a:r>
          </a:p>
          <a:p>
            <a:pPr marL="355600" marR="5080" indent="-342900">
              <a:spcBef>
                <a:spcPts val="100"/>
              </a:spcBef>
              <a:buFont typeface="Arial" panose="020B0604020202020204" pitchFamily="34" charset="0"/>
              <a:buChar char="•"/>
            </a:pPr>
            <a:r>
              <a:rPr lang="en-US" sz="2800" dirty="0">
                <a:latin typeface="Arial"/>
                <a:cs typeface="Arial"/>
              </a:rPr>
              <a:t>Congestion control is related to whole network. Involves the behavior of all the hosts and routers.</a:t>
            </a:r>
          </a:p>
          <a:p>
            <a:pPr marL="355600" marR="5080" indent="-342900">
              <a:spcBef>
                <a:spcPts val="100"/>
              </a:spcBef>
              <a:buFont typeface="Arial" panose="020B0604020202020204" pitchFamily="34" charset="0"/>
              <a:buChar char="•"/>
            </a:pPr>
            <a:r>
              <a:rPr lang="en-US" sz="2800" dirty="0">
                <a:latin typeface="Arial"/>
                <a:cs typeface="Arial"/>
              </a:rPr>
              <a:t>Flow control relates to the traffic between a particular sender and a particular receiver.</a:t>
            </a:r>
          </a:p>
          <a:p>
            <a:pPr marL="355600" marR="5080" indent="-342900">
              <a:spcBef>
                <a:spcPts val="100"/>
              </a:spcBef>
              <a:buFont typeface="Arial" panose="020B0604020202020204" pitchFamily="34" charset="0"/>
              <a:buChar char="•"/>
            </a:pPr>
            <a:r>
              <a:rPr lang="en-US" sz="2800" dirty="0">
                <a:latin typeface="Arial"/>
                <a:cs typeface="Arial"/>
              </a:rPr>
              <a:t>Best method is to get host a “slow down”.</a:t>
            </a:r>
            <a:endParaRPr sz="28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3075" y="728726"/>
            <a:ext cx="7566025"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 </a:t>
            </a:r>
            <a:r>
              <a:rPr dirty="0"/>
              <a:t>(3) –</a:t>
            </a:r>
            <a:r>
              <a:rPr spc="-130" dirty="0"/>
              <a:t> </a:t>
            </a:r>
            <a:r>
              <a:rPr spc="-5" dirty="0"/>
              <a:t>Approaches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43075" y="1553717"/>
            <a:ext cx="729297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Network must do its best with the offered</a:t>
            </a:r>
            <a:r>
              <a:rPr sz="2400" spc="10" dirty="0">
                <a:latin typeface="Arial"/>
                <a:cs typeface="Arial"/>
              </a:rPr>
              <a:t> </a:t>
            </a:r>
            <a:r>
              <a:rPr sz="2400" spc="-5" dirty="0">
                <a:latin typeface="Arial"/>
                <a:cs typeface="Arial"/>
              </a:rPr>
              <a:t>load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approaches at different</a:t>
            </a:r>
            <a:r>
              <a:rPr sz="2400" spc="10" dirty="0">
                <a:latin typeface="Arial"/>
                <a:cs typeface="Arial"/>
              </a:rPr>
              <a:t> </a:t>
            </a:r>
            <a:r>
              <a:rPr sz="2400" spc="-5" dirty="0">
                <a:latin typeface="Arial"/>
                <a:cs typeface="Arial"/>
              </a:rPr>
              <a:t>timescales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Nodes should also reduce offered load</a:t>
            </a:r>
            <a:r>
              <a:rPr sz="2400" spc="15" dirty="0">
                <a:latin typeface="Arial"/>
                <a:cs typeface="Arial"/>
              </a:rPr>
              <a:t> </a:t>
            </a:r>
            <a:r>
              <a:rPr sz="2400" spc="-5" dirty="0">
                <a:latin typeface="Arial"/>
                <a:cs typeface="Arial"/>
              </a:rPr>
              <a:t>(Transport)</a:t>
            </a:r>
            <a:endParaRPr sz="2400" dirty="0">
              <a:latin typeface="Arial"/>
              <a:cs typeface="Arial"/>
            </a:endParaRPr>
          </a:p>
        </p:txBody>
      </p:sp>
      <p:pic>
        <p:nvPicPr>
          <p:cNvPr id="5" name="object 5"/>
          <p:cNvPicPr/>
          <p:nvPr/>
        </p:nvPicPr>
        <p:blipFill>
          <a:blip r:embed="rId2" cstate="print"/>
          <a:stretch>
            <a:fillRect/>
          </a:stretch>
        </p:blipFill>
        <p:spPr>
          <a:xfrm>
            <a:off x="721041" y="3336924"/>
            <a:ext cx="8337042" cy="183870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728726"/>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1011200" y="1600200"/>
            <a:ext cx="7904200" cy="336245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Handling congestion </a:t>
            </a:r>
            <a:r>
              <a:rPr sz="2400" dirty="0">
                <a:latin typeface="Arial"/>
                <a:cs typeface="Arial"/>
              </a:rPr>
              <a:t>is </a:t>
            </a:r>
            <a:r>
              <a:rPr sz="2400" spc="-5" dirty="0">
                <a:latin typeface="Arial"/>
                <a:cs typeface="Arial"/>
              </a:rPr>
              <a:t>the responsibility of the  Network and Transport layers working together</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5" dirty="0">
                <a:latin typeface="Arial"/>
                <a:cs typeface="Arial"/>
              </a:rPr>
              <a:t>We look at the </a:t>
            </a:r>
            <a:r>
              <a:rPr sz="2000" spc="-10" dirty="0">
                <a:latin typeface="Arial"/>
                <a:cs typeface="Arial"/>
              </a:rPr>
              <a:t>Network portion</a:t>
            </a:r>
            <a:r>
              <a:rPr sz="2000" spc="10" dirty="0">
                <a:latin typeface="Arial"/>
                <a:cs typeface="Arial"/>
              </a:rPr>
              <a:t> </a:t>
            </a:r>
            <a:r>
              <a:rPr sz="2000" spc="-10" dirty="0">
                <a:latin typeface="Arial"/>
                <a:cs typeface="Arial"/>
              </a:rPr>
              <a:t>here</a:t>
            </a:r>
            <a:endParaRPr sz="2000" dirty="0">
              <a:latin typeface="Arial"/>
              <a:cs typeface="Arial"/>
            </a:endParaRPr>
          </a:p>
          <a:p>
            <a:pPr>
              <a:lnSpc>
                <a:spcPct val="100000"/>
              </a:lnSpc>
            </a:pPr>
            <a:endParaRPr sz="2200" dirty="0">
              <a:latin typeface="Arial"/>
              <a:cs typeface="Arial"/>
            </a:endParaRPr>
          </a:p>
          <a:p>
            <a:pPr marL="469900" indent="-457200">
              <a:lnSpc>
                <a:spcPct val="100000"/>
              </a:lnSpc>
              <a:spcBef>
                <a:spcPts val="1540"/>
              </a:spcBef>
              <a:buClr>
                <a:srgbClr val="0000FF"/>
              </a:buClr>
              <a:buChar char="•"/>
              <a:tabLst>
                <a:tab pos="469265" algn="l"/>
                <a:tab pos="469900" algn="l"/>
              </a:tabLst>
            </a:pPr>
            <a:r>
              <a:rPr sz="2400" spc="-5" dirty="0">
                <a:latin typeface="Arial"/>
                <a:cs typeface="Arial"/>
              </a:rPr>
              <a:t>Traffic-aware routing</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2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throttling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Load shedding</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A49-9E15-45D2-81B4-BC309ED7CC59}"/>
              </a:ext>
            </a:extLst>
          </p:cNvPr>
          <p:cNvSpPr>
            <a:spLocks noGrp="1"/>
          </p:cNvSpPr>
          <p:nvPr>
            <p:ph type="title"/>
          </p:nvPr>
        </p:nvSpPr>
        <p:spPr/>
        <p:txBody>
          <a:bodyPr/>
          <a:lstStyle/>
          <a:p>
            <a:r>
              <a:rPr lang="en-US" dirty="0"/>
              <a:t>Network provisioning</a:t>
            </a:r>
            <a:endParaRPr lang="en-IN" dirty="0"/>
          </a:p>
        </p:txBody>
      </p:sp>
      <p:sp>
        <p:nvSpPr>
          <p:cNvPr id="3" name="Text Placeholder 2">
            <a:extLst>
              <a:ext uri="{FF2B5EF4-FFF2-40B4-BE49-F238E27FC236}">
                <a16:creationId xmlns:a16="http://schemas.microsoft.com/office/drawing/2014/main" id="{86A71437-1AC5-4F9A-BEEE-092D48763B49}"/>
              </a:ext>
            </a:extLst>
          </p:cNvPr>
          <p:cNvSpPr>
            <a:spLocks noGrp="1"/>
          </p:cNvSpPr>
          <p:nvPr>
            <p:ph type="body" idx="1"/>
          </p:nvPr>
        </p:nvSpPr>
        <p:spPr>
          <a:xfrm>
            <a:off x="1133602" y="1548638"/>
            <a:ext cx="7791195" cy="4062651"/>
          </a:xfrm>
        </p:spPr>
        <p:txBody>
          <a:bodyPr/>
          <a:lstStyle/>
          <a:p>
            <a:pPr marL="342900" indent="-342900">
              <a:buFont typeface="Arial" panose="020B0604020202020204" pitchFamily="34" charset="0"/>
              <a:buChar char="•"/>
            </a:pPr>
            <a:r>
              <a:rPr lang="en-US" sz="4000" dirty="0"/>
              <a:t>Links and routers that are heavily utilized are upgraded at the earliest opportunity.</a:t>
            </a:r>
          </a:p>
          <a:p>
            <a:pPr marL="342900" indent="-342900">
              <a:buFont typeface="Arial" panose="020B0604020202020204" pitchFamily="34" charset="0"/>
              <a:buChar char="•"/>
            </a:pPr>
            <a:endParaRPr lang="en-US" sz="4000" dirty="0"/>
          </a:p>
          <a:p>
            <a:pPr marL="800100" lvl="1" indent="-342900">
              <a:buFont typeface="Arial" panose="020B0604020202020204" pitchFamily="34" charset="0"/>
              <a:buChar char="•"/>
            </a:pPr>
            <a:r>
              <a:rPr lang="en-US" sz="3200" dirty="0"/>
              <a:t>By considering short-term and long-term traffic trends.</a:t>
            </a:r>
          </a:p>
          <a:p>
            <a:pPr marL="342900" indent="-342900">
              <a:buFont typeface="Arial" panose="020B0604020202020204" pitchFamily="34" charset="0"/>
              <a:buChar char="•"/>
            </a:pPr>
            <a:endParaRPr lang="en-IN" sz="4000" dirty="0"/>
          </a:p>
        </p:txBody>
      </p:sp>
    </p:spTree>
    <p:extLst>
      <p:ext uri="{BB962C8B-B14F-4D97-AF65-F5344CB8AC3E}">
        <p14:creationId xmlns:p14="http://schemas.microsoft.com/office/powerpoint/2010/main" val="289809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5430" y="357291"/>
            <a:ext cx="4447540" cy="574040"/>
          </a:xfrm>
          <a:prstGeom prst="rect">
            <a:avLst/>
          </a:prstGeom>
        </p:spPr>
        <p:txBody>
          <a:bodyPr vert="horz" wrap="square" lIns="0" tIns="12700" rIns="0" bIns="0" rtlCol="0">
            <a:spAutoFit/>
          </a:bodyPr>
          <a:lstStyle/>
          <a:p>
            <a:pPr marL="12700">
              <a:lnSpc>
                <a:spcPct val="100000"/>
              </a:lnSpc>
              <a:spcBef>
                <a:spcPts val="100"/>
              </a:spcBef>
            </a:pPr>
            <a:r>
              <a:rPr dirty="0"/>
              <a:t>Traffic-Aware</a:t>
            </a:r>
            <a:r>
              <a:rPr spc="-110" dirty="0"/>
              <a:t> </a:t>
            </a:r>
            <a:r>
              <a:rPr dirty="0"/>
              <a:t>Routing</a:t>
            </a:r>
          </a:p>
        </p:txBody>
      </p:sp>
      <p:sp>
        <p:nvSpPr>
          <p:cNvPr id="3" name="object 3"/>
          <p:cNvSpPr txBox="1"/>
          <p:nvPr/>
        </p:nvSpPr>
        <p:spPr>
          <a:xfrm>
            <a:off x="381000" y="1031811"/>
            <a:ext cx="9296400" cy="298286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spc="-5" dirty="0">
                <a:latin typeface="Arial"/>
                <a:cs typeface="Arial"/>
              </a:rPr>
              <a:t>Choose routes depending on traffic, not just</a:t>
            </a:r>
            <a:r>
              <a:rPr sz="2400" spc="-15" dirty="0">
                <a:latin typeface="Arial"/>
                <a:cs typeface="Arial"/>
              </a:rPr>
              <a:t> </a:t>
            </a:r>
            <a:r>
              <a:rPr sz="2400" spc="-5" dirty="0">
                <a:latin typeface="Arial"/>
                <a:cs typeface="Arial"/>
              </a:rPr>
              <a:t>topology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Link weight is a function of the link bandwidth, propagation delay, measured load (average queuing delay)</a:t>
            </a: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Routing tables are updated accordingly.</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E.g., use </a:t>
            </a:r>
            <a:r>
              <a:rPr sz="2400" i="1" dirty="0">
                <a:latin typeface="Arial"/>
                <a:cs typeface="Arial"/>
              </a:rPr>
              <a:t>EI </a:t>
            </a:r>
            <a:r>
              <a:rPr sz="2400" spc="-5" dirty="0">
                <a:latin typeface="Arial"/>
                <a:cs typeface="Arial"/>
              </a:rPr>
              <a:t>for West-to-East traffic </a:t>
            </a:r>
            <a:r>
              <a:rPr sz="2400" dirty="0">
                <a:latin typeface="Arial"/>
                <a:cs typeface="Arial"/>
              </a:rPr>
              <a:t>if </a:t>
            </a:r>
            <a:r>
              <a:rPr sz="2400" i="1" dirty="0">
                <a:latin typeface="Arial"/>
                <a:cs typeface="Arial"/>
              </a:rPr>
              <a:t>CF </a:t>
            </a:r>
            <a:r>
              <a:rPr sz="2400" dirty="0">
                <a:latin typeface="Arial"/>
                <a:cs typeface="Arial"/>
              </a:rPr>
              <a:t>is</a:t>
            </a:r>
            <a:r>
              <a:rPr sz="2400" spc="-95" dirty="0">
                <a:latin typeface="Arial"/>
                <a:cs typeface="Arial"/>
              </a:rPr>
              <a:t> </a:t>
            </a:r>
            <a:r>
              <a:rPr sz="2400" spc="-5" dirty="0">
                <a:latin typeface="Arial"/>
                <a:cs typeface="Arial"/>
              </a:rPr>
              <a:t>loaded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t>
            </a:r>
            <a:r>
              <a:rPr lang="en-US" sz="2400" spc="-5" dirty="0" err="1">
                <a:latin typeface="Arial"/>
                <a:cs typeface="Arial"/>
              </a:rPr>
              <a:t>ve</a:t>
            </a:r>
            <a:r>
              <a:rPr lang="en-US" sz="2400" spc="-5" dirty="0">
                <a:latin typeface="Arial"/>
                <a:cs typeface="Arial"/>
              </a:rPr>
              <a:t>: routing tables may oscillate wildly leading to erratic routing and other problems</a:t>
            </a:r>
            <a:endParaRPr sz="2400" dirty="0">
              <a:latin typeface="Arial"/>
              <a:cs typeface="Arial"/>
            </a:endParaRPr>
          </a:p>
        </p:txBody>
      </p:sp>
      <p:grpSp>
        <p:nvGrpSpPr>
          <p:cNvPr id="4" name="object 4"/>
          <p:cNvGrpSpPr/>
          <p:nvPr/>
        </p:nvGrpSpPr>
        <p:grpSpPr>
          <a:xfrm>
            <a:off x="1899920" y="4572000"/>
            <a:ext cx="6258560" cy="2459990"/>
            <a:chOff x="1912620" y="3318509"/>
            <a:chExt cx="6258560" cy="3298190"/>
          </a:xfrm>
        </p:grpSpPr>
        <p:pic>
          <p:nvPicPr>
            <p:cNvPr id="5" name="object 5"/>
            <p:cNvPicPr/>
            <p:nvPr/>
          </p:nvPicPr>
          <p:blipFill>
            <a:blip r:embed="rId2" cstate="print"/>
            <a:stretch>
              <a:fillRect/>
            </a:stretch>
          </p:blipFill>
          <p:spPr>
            <a:xfrm>
              <a:off x="1912620" y="3318509"/>
              <a:ext cx="6258305" cy="2034539"/>
            </a:xfrm>
            <a:prstGeom prst="rect">
              <a:avLst/>
            </a:prstGeom>
          </p:spPr>
        </p:pic>
        <p:sp>
          <p:nvSpPr>
            <p:cNvPr id="6" name="object 6"/>
            <p:cNvSpPr/>
            <p:nvPr/>
          </p:nvSpPr>
          <p:spPr>
            <a:xfrm>
              <a:off x="4379976" y="4471820"/>
              <a:ext cx="1314450" cy="342900"/>
            </a:xfrm>
            <a:custGeom>
              <a:avLst/>
              <a:gdLst/>
              <a:ahLst/>
              <a:cxnLst/>
              <a:rect l="l" t="t" r="r" b="b"/>
              <a:pathLst>
                <a:path w="1314450" h="342900">
                  <a:moveTo>
                    <a:pt x="1163502" y="172253"/>
                  </a:moveTo>
                  <a:lnTo>
                    <a:pt x="1098285" y="133516"/>
                  </a:lnTo>
                  <a:lnTo>
                    <a:pt x="762" y="126087"/>
                  </a:lnTo>
                  <a:lnTo>
                    <a:pt x="0" y="202287"/>
                  </a:lnTo>
                  <a:lnTo>
                    <a:pt x="1098319" y="209717"/>
                  </a:lnTo>
                  <a:lnTo>
                    <a:pt x="1163502" y="172253"/>
                  </a:lnTo>
                  <a:close/>
                </a:path>
                <a:path w="1314450" h="342900">
                  <a:moveTo>
                    <a:pt x="1239012" y="216783"/>
                  </a:moveTo>
                  <a:lnTo>
                    <a:pt x="1239012" y="210669"/>
                  </a:lnTo>
                  <a:lnTo>
                    <a:pt x="1098319" y="209717"/>
                  </a:lnTo>
                  <a:lnTo>
                    <a:pt x="990600" y="271629"/>
                  </a:lnTo>
                  <a:lnTo>
                    <a:pt x="979229" y="281654"/>
                  </a:lnTo>
                  <a:lnTo>
                    <a:pt x="972788" y="294679"/>
                  </a:lnTo>
                  <a:lnTo>
                    <a:pt x="971633" y="309133"/>
                  </a:lnTo>
                  <a:lnTo>
                    <a:pt x="976122" y="323445"/>
                  </a:lnTo>
                  <a:lnTo>
                    <a:pt x="986266" y="334815"/>
                  </a:lnTo>
                  <a:lnTo>
                    <a:pt x="999553" y="341256"/>
                  </a:lnTo>
                  <a:lnTo>
                    <a:pt x="1014269" y="342411"/>
                  </a:lnTo>
                  <a:lnTo>
                    <a:pt x="1028700" y="337923"/>
                  </a:lnTo>
                  <a:lnTo>
                    <a:pt x="1239012" y="216783"/>
                  </a:lnTo>
                  <a:close/>
                </a:path>
                <a:path w="1314450" h="342900">
                  <a:moveTo>
                    <a:pt x="1314450" y="173331"/>
                  </a:moveTo>
                  <a:lnTo>
                    <a:pt x="1030986" y="4929"/>
                  </a:lnTo>
                  <a:lnTo>
                    <a:pt x="1016555" y="0"/>
                  </a:lnTo>
                  <a:lnTo>
                    <a:pt x="1001839" y="928"/>
                  </a:lnTo>
                  <a:lnTo>
                    <a:pt x="988552" y="7286"/>
                  </a:lnTo>
                  <a:lnTo>
                    <a:pt x="978408" y="18645"/>
                  </a:lnTo>
                  <a:lnTo>
                    <a:pt x="973478" y="32956"/>
                  </a:lnTo>
                  <a:lnTo>
                    <a:pt x="974407" y="47410"/>
                  </a:lnTo>
                  <a:lnTo>
                    <a:pt x="980765" y="60436"/>
                  </a:lnTo>
                  <a:lnTo>
                    <a:pt x="992124" y="70461"/>
                  </a:lnTo>
                  <a:lnTo>
                    <a:pt x="1098285" y="133516"/>
                  </a:lnTo>
                  <a:lnTo>
                    <a:pt x="1239012" y="134469"/>
                  </a:lnTo>
                  <a:lnTo>
                    <a:pt x="1239012" y="216783"/>
                  </a:lnTo>
                  <a:lnTo>
                    <a:pt x="1314450" y="173331"/>
                  </a:lnTo>
                  <a:close/>
                </a:path>
                <a:path w="1314450" h="342900">
                  <a:moveTo>
                    <a:pt x="1239012" y="210669"/>
                  </a:moveTo>
                  <a:lnTo>
                    <a:pt x="1239012" y="134469"/>
                  </a:lnTo>
                  <a:lnTo>
                    <a:pt x="1098285" y="133516"/>
                  </a:lnTo>
                  <a:lnTo>
                    <a:pt x="1163502" y="172253"/>
                  </a:lnTo>
                  <a:lnTo>
                    <a:pt x="1219962" y="139803"/>
                  </a:lnTo>
                  <a:lnTo>
                    <a:pt x="1219962" y="210540"/>
                  </a:lnTo>
                  <a:lnTo>
                    <a:pt x="1239012" y="210669"/>
                  </a:lnTo>
                  <a:close/>
                </a:path>
                <a:path w="1314450" h="342900">
                  <a:moveTo>
                    <a:pt x="1219962" y="210540"/>
                  </a:moveTo>
                  <a:lnTo>
                    <a:pt x="1219962" y="139803"/>
                  </a:lnTo>
                  <a:lnTo>
                    <a:pt x="1219200" y="205335"/>
                  </a:lnTo>
                  <a:lnTo>
                    <a:pt x="1163502" y="172253"/>
                  </a:lnTo>
                  <a:lnTo>
                    <a:pt x="1098319" y="209717"/>
                  </a:lnTo>
                  <a:lnTo>
                    <a:pt x="1219962" y="210540"/>
                  </a:lnTo>
                  <a:close/>
                </a:path>
                <a:path w="1314450" h="342900">
                  <a:moveTo>
                    <a:pt x="1219962" y="139803"/>
                  </a:moveTo>
                  <a:lnTo>
                    <a:pt x="1163502" y="172253"/>
                  </a:lnTo>
                  <a:lnTo>
                    <a:pt x="1219200" y="205335"/>
                  </a:lnTo>
                  <a:lnTo>
                    <a:pt x="1219962" y="139803"/>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2072861" y="5353049"/>
              <a:ext cx="5937823" cy="979170"/>
            </a:xfrm>
            <a:prstGeom prst="rect">
              <a:avLst/>
            </a:prstGeom>
          </p:spPr>
        </p:pic>
        <p:sp>
          <p:nvSpPr>
            <p:cNvPr id="8" name="object 8"/>
            <p:cNvSpPr/>
            <p:nvPr/>
          </p:nvSpPr>
          <p:spPr>
            <a:xfrm>
              <a:off x="4392930" y="5641847"/>
              <a:ext cx="1256030" cy="170815"/>
            </a:xfrm>
            <a:custGeom>
              <a:avLst/>
              <a:gdLst/>
              <a:ahLst/>
              <a:cxnLst/>
              <a:rect l="l" t="t" r="r" b="b"/>
              <a:pathLst>
                <a:path w="1256029" h="170814">
                  <a:moveTo>
                    <a:pt x="1218344" y="121100"/>
                  </a:moveTo>
                  <a:lnTo>
                    <a:pt x="1203146" y="110381"/>
                  </a:lnTo>
                  <a:lnTo>
                    <a:pt x="2286" y="0"/>
                  </a:lnTo>
                  <a:lnTo>
                    <a:pt x="0" y="19050"/>
                  </a:lnTo>
                  <a:lnTo>
                    <a:pt x="1200674" y="129346"/>
                  </a:lnTo>
                  <a:lnTo>
                    <a:pt x="1218344" y="121100"/>
                  </a:lnTo>
                  <a:close/>
                </a:path>
                <a:path w="1256029" h="170814">
                  <a:moveTo>
                    <a:pt x="1237488" y="132691"/>
                  </a:moveTo>
                  <a:lnTo>
                    <a:pt x="1237488" y="113537"/>
                  </a:lnTo>
                  <a:lnTo>
                    <a:pt x="1235964" y="132587"/>
                  </a:lnTo>
                  <a:lnTo>
                    <a:pt x="1200674" y="129346"/>
                  </a:lnTo>
                  <a:lnTo>
                    <a:pt x="1152906" y="151637"/>
                  </a:lnTo>
                  <a:lnTo>
                    <a:pt x="1148334" y="153923"/>
                  </a:lnTo>
                  <a:lnTo>
                    <a:pt x="1146048" y="159257"/>
                  </a:lnTo>
                  <a:lnTo>
                    <a:pt x="1148334" y="163829"/>
                  </a:lnTo>
                  <a:lnTo>
                    <a:pt x="1150620" y="169163"/>
                  </a:lnTo>
                  <a:lnTo>
                    <a:pt x="1155954" y="170687"/>
                  </a:lnTo>
                  <a:lnTo>
                    <a:pt x="1160526" y="168401"/>
                  </a:lnTo>
                  <a:lnTo>
                    <a:pt x="1237488" y="132691"/>
                  </a:lnTo>
                  <a:close/>
                </a:path>
                <a:path w="1256029" h="170814">
                  <a:moveTo>
                    <a:pt x="1255776" y="124205"/>
                  </a:moveTo>
                  <a:lnTo>
                    <a:pt x="1170432" y="64007"/>
                  </a:lnTo>
                  <a:lnTo>
                    <a:pt x="1165860" y="60959"/>
                  </a:lnTo>
                  <a:lnTo>
                    <a:pt x="1160526" y="61721"/>
                  </a:lnTo>
                  <a:lnTo>
                    <a:pt x="1157478" y="66293"/>
                  </a:lnTo>
                  <a:lnTo>
                    <a:pt x="1154430" y="70103"/>
                  </a:lnTo>
                  <a:lnTo>
                    <a:pt x="1155192" y="76199"/>
                  </a:lnTo>
                  <a:lnTo>
                    <a:pt x="1159002" y="79247"/>
                  </a:lnTo>
                  <a:lnTo>
                    <a:pt x="1203146" y="110381"/>
                  </a:lnTo>
                  <a:lnTo>
                    <a:pt x="1237488" y="113537"/>
                  </a:lnTo>
                  <a:lnTo>
                    <a:pt x="1237488" y="132691"/>
                  </a:lnTo>
                  <a:lnTo>
                    <a:pt x="1255776" y="124205"/>
                  </a:lnTo>
                  <a:close/>
                </a:path>
                <a:path w="1256029" h="170814">
                  <a:moveTo>
                    <a:pt x="1232916" y="132308"/>
                  </a:moveTo>
                  <a:lnTo>
                    <a:pt x="1232916" y="114299"/>
                  </a:lnTo>
                  <a:lnTo>
                    <a:pt x="1231392" y="130301"/>
                  </a:lnTo>
                  <a:lnTo>
                    <a:pt x="1218344" y="121100"/>
                  </a:lnTo>
                  <a:lnTo>
                    <a:pt x="1200674" y="129346"/>
                  </a:lnTo>
                  <a:lnTo>
                    <a:pt x="1232916" y="132308"/>
                  </a:lnTo>
                  <a:close/>
                </a:path>
                <a:path w="1256029" h="170814">
                  <a:moveTo>
                    <a:pt x="1237488" y="113537"/>
                  </a:moveTo>
                  <a:lnTo>
                    <a:pt x="1203146" y="110381"/>
                  </a:lnTo>
                  <a:lnTo>
                    <a:pt x="1218344" y="121100"/>
                  </a:lnTo>
                  <a:lnTo>
                    <a:pt x="1232916" y="114299"/>
                  </a:lnTo>
                  <a:lnTo>
                    <a:pt x="1232916" y="132308"/>
                  </a:lnTo>
                  <a:lnTo>
                    <a:pt x="1235964" y="132587"/>
                  </a:lnTo>
                  <a:lnTo>
                    <a:pt x="1237488" y="113537"/>
                  </a:lnTo>
                  <a:close/>
                </a:path>
                <a:path w="1256029" h="170814">
                  <a:moveTo>
                    <a:pt x="1232916" y="114299"/>
                  </a:moveTo>
                  <a:lnTo>
                    <a:pt x="1218344" y="121100"/>
                  </a:lnTo>
                  <a:lnTo>
                    <a:pt x="1231392" y="130301"/>
                  </a:lnTo>
                  <a:lnTo>
                    <a:pt x="1232916" y="114299"/>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2206395" y="6332219"/>
              <a:ext cx="5510514" cy="284289"/>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73420"/>
            <a:ext cx="8915399" cy="614783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spc="-5" dirty="0">
                <a:latin typeface="Arial"/>
                <a:cs typeface="Arial"/>
              </a:rPr>
              <a:t>Idea: do not set up a new virtual circuit unless the network can carry the added traffic without becoming congested.</a:t>
            </a:r>
          </a:p>
          <a:p>
            <a:pPr marL="812800" marR="5080" lvl="1" indent="-342900">
              <a:spcBef>
                <a:spcPts val="100"/>
              </a:spcBef>
              <a:buFont typeface="Arial" panose="020B0604020202020204" pitchFamily="34" charset="0"/>
              <a:buChar char="•"/>
            </a:pPr>
            <a:r>
              <a:rPr lang="en-US" sz="2400" spc="-5" dirty="0">
                <a:latin typeface="Arial"/>
                <a:cs typeface="Arial"/>
              </a:rPr>
              <a:t>Attempt to set up a virtual circuit may fail.</a:t>
            </a:r>
          </a:p>
          <a:p>
            <a:pPr marL="812800" marR="5080" lvl="1" indent="-342900">
              <a:spcBef>
                <a:spcPts val="100"/>
              </a:spcBef>
              <a:buFont typeface="Arial" panose="020B0604020202020204" pitchFamily="34" charset="0"/>
              <a:buChar char="•"/>
            </a:pPr>
            <a:r>
              <a:rPr lang="en-US" sz="2400" spc="-5" dirty="0">
                <a:latin typeface="Arial"/>
                <a:cs typeface="Arial"/>
              </a:rPr>
              <a:t>Example: telephone system</a:t>
            </a:r>
          </a:p>
          <a:p>
            <a:pPr marL="355600" marR="5080" indent="-342900">
              <a:spcBef>
                <a:spcPts val="100"/>
              </a:spcBef>
              <a:buFont typeface="Arial" panose="020B0604020202020204" pitchFamily="34" charset="0"/>
              <a:buChar char="•"/>
            </a:pPr>
            <a:r>
              <a:rPr lang="en-US" sz="2800" spc="-5" dirty="0">
                <a:latin typeface="Arial"/>
                <a:cs typeface="Arial"/>
              </a:rPr>
              <a:t>Issue is  handling </a:t>
            </a:r>
            <a:r>
              <a:rPr lang="en-US" sz="2800" b="1" spc="-5" dirty="0" err="1">
                <a:latin typeface="Arial"/>
                <a:cs typeface="Arial"/>
              </a:rPr>
              <a:t>bursty</a:t>
            </a:r>
            <a:r>
              <a:rPr lang="en-US" sz="2800" b="1" spc="-5" dirty="0">
                <a:latin typeface="Arial"/>
                <a:cs typeface="Arial"/>
              </a:rPr>
              <a:t> traffic</a:t>
            </a:r>
          </a:p>
          <a:p>
            <a:pPr marL="812800" marR="5080" lvl="1" indent="-342900">
              <a:spcBef>
                <a:spcPts val="100"/>
              </a:spcBef>
              <a:buFont typeface="Arial" panose="020B0604020202020204" pitchFamily="34" charset="0"/>
              <a:buChar char="•"/>
            </a:pPr>
            <a:r>
              <a:rPr lang="en-US" sz="2400" spc="-5" dirty="0">
                <a:latin typeface="Arial"/>
                <a:cs typeface="Arial"/>
              </a:rPr>
              <a:t>Video is easy to handle</a:t>
            </a:r>
          </a:p>
          <a:p>
            <a:pPr marL="812800" marR="5080" lvl="1" indent="-342900">
              <a:spcBef>
                <a:spcPts val="100"/>
              </a:spcBef>
              <a:buFont typeface="Arial" panose="020B0604020202020204" pitchFamily="34" charset="0"/>
              <a:buChar char="•"/>
            </a:pPr>
            <a:r>
              <a:rPr lang="en-US" sz="2400" spc="-5" dirty="0">
                <a:latin typeface="Arial"/>
                <a:cs typeface="Arial"/>
              </a:rPr>
              <a:t>Traffic due to web browsing is very </a:t>
            </a:r>
            <a:r>
              <a:rPr lang="en-US" sz="2400" spc="-5" dirty="0" err="1">
                <a:latin typeface="Arial"/>
                <a:cs typeface="Arial"/>
              </a:rPr>
              <a:t>bursty</a:t>
            </a:r>
            <a:endParaRPr lang="en-US" sz="2400" spc="-5" dirty="0">
              <a:latin typeface="Arial"/>
              <a:cs typeface="Arial"/>
            </a:endParaRPr>
          </a:p>
          <a:p>
            <a:pPr marL="355600" marR="5080" indent="-342900">
              <a:spcBef>
                <a:spcPts val="100"/>
              </a:spcBef>
              <a:buFont typeface="Arial" panose="020B0604020202020204" pitchFamily="34" charset="0"/>
              <a:buChar char="•"/>
            </a:pPr>
            <a:r>
              <a:rPr lang="en-US" sz="2800" spc="-5" dirty="0">
                <a:latin typeface="Arial"/>
                <a:cs typeface="Arial"/>
              </a:rPr>
              <a:t>Admission control can be combined with traffic ware routing</a:t>
            </a:r>
          </a:p>
          <a:p>
            <a:pPr marL="355600" marR="5080" indent="-342900">
              <a:spcBef>
                <a:spcPts val="100"/>
              </a:spcBef>
              <a:buFont typeface="Arial" panose="020B0604020202020204" pitchFamily="34" charset="0"/>
              <a:buChar char="•"/>
            </a:pPr>
            <a:r>
              <a:rPr lang="en-US" sz="2800" spc="-5" dirty="0">
                <a:latin typeface="Arial"/>
                <a:cs typeface="Arial"/>
              </a:rPr>
              <a:t>Redraw the network topology based on information about congested routers.</a:t>
            </a:r>
          </a:p>
          <a:p>
            <a:pPr marL="812800" marR="5080" lvl="1" indent="-342900">
              <a:spcBef>
                <a:spcPts val="100"/>
              </a:spcBef>
              <a:buFont typeface="Arial" panose="020B0604020202020204" pitchFamily="34" charset="0"/>
              <a:buChar char="•"/>
            </a:pPr>
            <a:r>
              <a:rPr lang="en-US" sz="2400" spc="-5" dirty="0">
                <a:latin typeface="Arial"/>
                <a:cs typeface="Arial"/>
              </a:rPr>
              <a:t>For example, normally connection between router A and B passes through one of the congested routers. Based on the information, we can redraw the network.</a:t>
            </a:r>
          </a:p>
        </p:txBody>
      </p:sp>
    </p:spTree>
    <p:extLst>
      <p:ext uri="{BB962C8B-B14F-4D97-AF65-F5344CB8AC3E}">
        <p14:creationId xmlns:p14="http://schemas.microsoft.com/office/powerpoint/2010/main" val="4265081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0599" y="1173420"/>
            <a:ext cx="7777480"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allows </a:t>
            </a:r>
            <a:r>
              <a:rPr sz="2400" dirty="0">
                <a:latin typeface="Arial"/>
                <a:cs typeface="Arial"/>
              </a:rPr>
              <a:t>a </a:t>
            </a:r>
            <a:r>
              <a:rPr sz="2400" spc="-5" dirty="0">
                <a:latin typeface="Arial"/>
                <a:cs typeface="Arial"/>
              </a:rPr>
              <a:t>new traffic load only if the  network has sufficient capacity, e.g., with virtual circuits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Can combine with looking for an uncongested</a:t>
            </a:r>
            <a:r>
              <a:rPr sz="2400" spc="15" dirty="0">
                <a:latin typeface="Arial"/>
                <a:cs typeface="Arial"/>
              </a:rPr>
              <a:t> </a:t>
            </a:r>
            <a:r>
              <a:rPr sz="2400" spc="-5" dirty="0">
                <a:latin typeface="Arial"/>
                <a:cs typeface="Arial"/>
              </a:rPr>
              <a:t>route</a:t>
            </a:r>
            <a:endParaRPr sz="2400" dirty="0">
              <a:latin typeface="Arial"/>
              <a:cs typeface="Arial"/>
            </a:endParaRPr>
          </a:p>
        </p:txBody>
      </p:sp>
      <p:pic>
        <p:nvPicPr>
          <p:cNvPr id="5" name="object 5"/>
          <p:cNvPicPr/>
          <p:nvPr/>
        </p:nvPicPr>
        <p:blipFill>
          <a:blip r:embed="rId2" cstate="print"/>
          <a:stretch>
            <a:fillRect/>
          </a:stretch>
        </p:blipFill>
        <p:spPr>
          <a:xfrm>
            <a:off x="990598" y="2904997"/>
            <a:ext cx="8077200" cy="2588514"/>
          </a:xfrm>
          <a:prstGeom prst="rect">
            <a:avLst/>
          </a:prstGeom>
        </p:spPr>
      </p:pic>
      <p:sp>
        <p:nvSpPr>
          <p:cNvPr id="6" name="object 6"/>
          <p:cNvSpPr txBox="1"/>
          <p:nvPr/>
        </p:nvSpPr>
        <p:spPr>
          <a:xfrm>
            <a:off x="2154427" y="6031483"/>
            <a:ext cx="1955164" cy="574040"/>
          </a:xfrm>
          <a:prstGeom prst="rect">
            <a:avLst/>
          </a:prstGeom>
        </p:spPr>
        <p:txBody>
          <a:bodyPr vert="horz" wrap="square" lIns="0" tIns="12700" rIns="0" bIns="0" rtlCol="0">
            <a:spAutoFit/>
          </a:bodyPr>
          <a:lstStyle/>
          <a:p>
            <a:pPr marL="106680" marR="5080" indent="-94615">
              <a:lnSpc>
                <a:spcPct val="100000"/>
              </a:lnSpc>
              <a:spcBef>
                <a:spcPts val="100"/>
              </a:spcBef>
            </a:pPr>
            <a:r>
              <a:rPr sz="1800" dirty="0">
                <a:solidFill>
                  <a:srgbClr val="FF2BD8"/>
                </a:solidFill>
                <a:latin typeface="Arial"/>
                <a:cs typeface="Arial"/>
              </a:rPr>
              <a:t>Network with</a:t>
            </a:r>
            <a:r>
              <a:rPr sz="1800" spc="-120" dirty="0">
                <a:solidFill>
                  <a:srgbClr val="FF2BD8"/>
                </a:solidFill>
                <a:latin typeface="Arial"/>
                <a:cs typeface="Arial"/>
              </a:rPr>
              <a:t> </a:t>
            </a:r>
            <a:r>
              <a:rPr sz="1800" dirty="0">
                <a:solidFill>
                  <a:srgbClr val="FF2BD8"/>
                </a:solidFill>
                <a:latin typeface="Arial"/>
                <a:cs typeface="Arial"/>
              </a:rPr>
              <a:t>some  congested</a:t>
            </a:r>
            <a:r>
              <a:rPr sz="1800" spc="-55" dirty="0">
                <a:solidFill>
                  <a:srgbClr val="FF2BD8"/>
                </a:solidFill>
                <a:latin typeface="Arial"/>
                <a:cs typeface="Arial"/>
              </a:rPr>
              <a:t> </a:t>
            </a:r>
            <a:r>
              <a:rPr sz="1800" dirty="0">
                <a:solidFill>
                  <a:srgbClr val="FF2BD8"/>
                </a:solidFill>
                <a:latin typeface="Arial"/>
                <a:cs typeface="Arial"/>
              </a:rPr>
              <a:t>nodes</a:t>
            </a:r>
            <a:endParaRPr sz="1800" dirty="0">
              <a:latin typeface="Arial"/>
              <a:cs typeface="Arial"/>
            </a:endParaRPr>
          </a:p>
        </p:txBody>
      </p:sp>
      <p:sp>
        <p:nvSpPr>
          <p:cNvPr id="7" name="object 7"/>
          <p:cNvSpPr txBox="1"/>
          <p:nvPr/>
        </p:nvSpPr>
        <p:spPr>
          <a:xfrm>
            <a:off x="5648197" y="6026148"/>
            <a:ext cx="2858770" cy="574040"/>
          </a:xfrm>
          <a:prstGeom prst="rect">
            <a:avLst/>
          </a:prstGeom>
        </p:spPr>
        <p:txBody>
          <a:bodyPr vert="horz" wrap="square" lIns="0" tIns="12700" rIns="0" bIns="0" rtlCol="0">
            <a:spAutoFit/>
          </a:bodyPr>
          <a:lstStyle/>
          <a:p>
            <a:pPr marL="12700" marR="5080" indent="139700">
              <a:lnSpc>
                <a:spcPct val="100000"/>
              </a:lnSpc>
              <a:spcBef>
                <a:spcPts val="100"/>
              </a:spcBef>
            </a:pPr>
            <a:r>
              <a:rPr sz="1800" dirty="0">
                <a:solidFill>
                  <a:srgbClr val="FF2BD8"/>
                </a:solidFill>
                <a:latin typeface="Arial"/>
                <a:cs typeface="Arial"/>
              </a:rPr>
              <a:t>Uncongested portion and  route </a:t>
            </a:r>
            <a:r>
              <a:rPr sz="1800" i="1" spc="-5" dirty="0">
                <a:solidFill>
                  <a:srgbClr val="FF2BD8"/>
                </a:solidFill>
                <a:latin typeface="Arial"/>
                <a:cs typeface="Arial"/>
              </a:rPr>
              <a:t>AB </a:t>
            </a:r>
            <a:r>
              <a:rPr sz="1800" dirty="0">
                <a:solidFill>
                  <a:srgbClr val="FF2BD8"/>
                </a:solidFill>
                <a:latin typeface="Arial"/>
                <a:cs typeface="Arial"/>
              </a:rPr>
              <a:t>around</a:t>
            </a:r>
            <a:r>
              <a:rPr sz="1800" spc="-114" dirty="0">
                <a:solidFill>
                  <a:srgbClr val="FF2BD8"/>
                </a:solidFill>
                <a:latin typeface="Arial"/>
                <a:cs typeface="Arial"/>
              </a:rPr>
              <a:t> </a:t>
            </a:r>
            <a:r>
              <a:rPr sz="1800" dirty="0">
                <a:solidFill>
                  <a:srgbClr val="FF2BD8"/>
                </a:solidFill>
                <a:latin typeface="Arial"/>
                <a:cs typeface="Arial"/>
              </a:rPr>
              <a:t>congestion</a:t>
            </a:r>
            <a:endParaRPr sz="1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0891" y="728726"/>
            <a:ext cx="2896235" cy="574040"/>
          </a:xfrm>
          <a:prstGeom prst="rect">
            <a:avLst/>
          </a:prstGeom>
        </p:spPr>
        <p:txBody>
          <a:bodyPr vert="horz" wrap="square" lIns="0" tIns="12700" rIns="0" bIns="0" rtlCol="0">
            <a:spAutoFit/>
          </a:bodyPr>
          <a:lstStyle/>
          <a:p>
            <a:pPr marL="12700">
              <a:lnSpc>
                <a:spcPct val="100000"/>
              </a:lnSpc>
              <a:spcBef>
                <a:spcPts val="100"/>
              </a:spcBef>
            </a:pPr>
            <a:r>
              <a:rPr spc="-5" dirty="0"/>
              <a:t>Design</a:t>
            </a:r>
            <a:r>
              <a:rPr spc="-105" dirty="0"/>
              <a:t> </a:t>
            </a:r>
            <a:r>
              <a:rPr dirty="0"/>
              <a:t>Issues</a:t>
            </a:r>
          </a:p>
        </p:txBody>
      </p:sp>
      <p:sp>
        <p:nvSpPr>
          <p:cNvPr id="3" name="object 3"/>
          <p:cNvSpPr txBox="1"/>
          <p:nvPr/>
        </p:nvSpPr>
        <p:spPr>
          <a:xfrm>
            <a:off x="914400" y="2092961"/>
            <a:ext cx="8382000" cy="364458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600" spc="-5" dirty="0">
                <a:latin typeface="Arial"/>
                <a:cs typeface="Arial"/>
              </a:rPr>
              <a:t>Store-and-forward packet switching</a:t>
            </a:r>
            <a:r>
              <a:rPr sz="3600" spc="3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Connectionless service </a:t>
            </a:r>
            <a:r>
              <a:rPr sz="3600" dirty="0">
                <a:latin typeface="Arial"/>
                <a:cs typeface="Arial"/>
              </a:rPr>
              <a:t>– </a:t>
            </a:r>
            <a:r>
              <a:rPr sz="3600" spc="-5" dirty="0">
                <a:latin typeface="Arial"/>
                <a:cs typeface="Arial"/>
              </a:rPr>
              <a:t>datagrams</a:t>
            </a:r>
            <a:r>
              <a:rPr sz="3600" spc="50"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Connection-oriented service </a:t>
            </a:r>
            <a:r>
              <a:rPr sz="3600" dirty="0">
                <a:latin typeface="Arial"/>
                <a:cs typeface="Arial"/>
              </a:rPr>
              <a:t>– </a:t>
            </a:r>
            <a:r>
              <a:rPr sz="3600" spc="-5" dirty="0">
                <a:latin typeface="Arial"/>
                <a:cs typeface="Arial"/>
              </a:rPr>
              <a:t>virtual circuits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Comparison of virtual-circuits and datagrams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3912" y="172784"/>
            <a:ext cx="3330575" cy="574040"/>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590161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When the congestion is imminent, network should tell the senders to throttle back their transmissions and slow down.</a:t>
            </a:r>
          </a:p>
          <a:p>
            <a:pPr marL="355600" indent="-342900">
              <a:lnSpc>
                <a:spcPct val="100000"/>
              </a:lnSpc>
              <a:spcBef>
                <a:spcPts val="700"/>
              </a:spcBef>
              <a:buFont typeface="Arial" panose="020B0604020202020204" pitchFamily="34" charset="0"/>
              <a:buChar char="•"/>
            </a:pPr>
            <a:r>
              <a:rPr lang="en-US" sz="2400" spc="-5" dirty="0">
                <a:latin typeface="Arial"/>
                <a:cs typeface="Arial"/>
              </a:rPr>
              <a:t>Congestion avoidance</a:t>
            </a:r>
          </a:p>
          <a:p>
            <a:pPr marL="355600" indent="-342900">
              <a:lnSpc>
                <a:spcPct val="100000"/>
              </a:lnSpc>
              <a:spcBef>
                <a:spcPts val="700"/>
              </a:spcBef>
              <a:buFont typeface="Arial" panose="020B0604020202020204" pitchFamily="34" charset="0"/>
              <a:buChar char="•"/>
            </a:pPr>
            <a:r>
              <a:rPr sz="2400" spc="-5" dirty="0">
                <a:latin typeface="Arial"/>
                <a:cs typeface="Arial"/>
              </a:rPr>
              <a:t>Congested routers signal hosts to slow down</a:t>
            </a:r>
            <a:r>
              <a:rPr sz="2400" spc="25" dirty="0">
                <a:latin typeface="Arial"/>
                <a:cs typeface="Arial"/>
              </a:rPr>
              <a:t> </a:t>
            </a:r>
            <a:r>
              <a:rPr sz="2400" spc="-5" dirty="0">
                <a:latin typeface="Arial"/>
                <a:cs typeface="Arial"/>
              </a:rPr>
              <a:t>traffic</a:t>
            </a:r>
            <a:r>
              <a:rPr lang="en-US" sz="2400" dirty="0">
                <a:latin typeface="Arial"/>
                <a:cs typeface="Arial"/>
              </a:rPr>
              <a:t> for </a:t>
            </a:r>
            <a:r>
              <a:rPr lang="en-US" sz="2400" spc="-5" dirty="0">
                <a:latin typeface="Arial"/>
                <a:cs typeface="Arial"/>
              </a:rPr>
              <a:t>Datagram networks and virtual circuit networks.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Two problems have to be solved for each approach</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First:  router must determine when congestion is approaching, before it has arrived.</a:t>
            </a:r>
          </a:p>
          <a:p>
            <a:pPr marL="927100" marR="345440" lvl="1" indent="-457200">
              <a:spcBef>
                <a:spcPts val="600"/>
              </a:spcBef>
              <a:buClr>
                <a:srgbClr val="0000FF"/>
              </a:buClr>
              <a:buChar char="•"/>
              <a:tabLst>
                <a:tab pos="469265" algn="l"/>
                <a:tab pos="469900" algn="l"/>
              </a:tabLst>
            </a:pPr>
            <a:r>
              <a:rPr lang="en-US" sz="2400" spc="-5" dirty="0">
                <a:latin typeface="Arial"/>
                <a:cs typeface="Arial"/>
              </a:rPr>
              <a:t>Queuing delay captures congestion experienced by packets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Second:  routers must send timely feedback to the senders that are causing congestion.</a:t>
            </a:r>
          </a:p>
          <a:p>
            <a:pPr marL="927100" marR="345440" lvl="1" indent="-457200">
              <a:spcBef>
                <a:spcPts val="600"/>
              </a:spcBef>
              <a:buClr>
                <a:srgbClr val="0000FF"/>
              </a:buClr>
              <a:buChar char="•"/>
              <a:tabLst>
                <a:tab pos="469265" algn="l"/>
                <a:tab pos="469900" algn="l"/>
              </a:tabLst>
            </a:pPr>
            <a:r>
              <a:rPr sz="2400" spc="-5" dirty="0">
                <a:latin typeface="Arial"/>
                <a:cs typeface="Arial"/>
              </a:rPr>
              <a:t>ECN (Explicit Congestion Notification) marks  packets and receiver returns signal to</a:t>
            </a:r>
            <a:r>
              <a:rPr sz="2400" spc="5" dirty="0">
                <a:latin typeface="Arial"/>
                <a:cs typeface="Arial"/>
              </a:rPr>
              <a:t> </a:t>
            </a:r>
            <a:r>
              <a:rPr sz="2400" spc="-5" dirty="0">
                <a:latin typeface="Arial"/>
                <a:cs typeface="Arial"/>
              </a:rPr>
              <a:t>sen</a:t>
            </a:r>
            <a:r>
              <a:rPr lang="en-US" sz="2400" spc="-5" dirty="0">
                <a:latin typeface="Arial"/>
                <a:cs typeface="Arial"/>
              </a:rPr>
              <a:t>d</a:t>
            </a:r>
            <a:r>
              <a:rPr sz="2400" spc="-5" dirty="0">
                <a:latin typeface="Arial"/>
                <a:cs typeface="Arial"/>
              </a:rPr>
              <a:t>er</a:t>
            </a:r>
            <a:endParaRPr sz="2400"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r>
              <a:rPr lang="en-US" dirty="0"/>
              <a:t>: feedback mechanisms</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404726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Choke packets</a:t>
            </a:r>
          </a:p>
          <a:p>
            <a:pPr marL="812800" lvl="1" indent="-342900">
              <a:spcBef>
                <a:spcPts val="700"/>
              </a:spcBef>
              <a:buFont typeface="Arial" panose="020B0604020202020204" pitchFamily="34" charset="0"/>
              <a:buChar char="•"/>
            </a:pPr>
            <a:r>
              <a:rPr lang="en-US" sz="2000" spc="-5" dirty="0">
                <a:latin typeface="Arial"/>
                <a:cs typeface="Arial"/>
              </a:rPr>
              <a:t>Router selects the congested packet and sends the choked packet back to source host.</a:t>
            </a:r>
          </a:p>
          <a:p>
            <a:pPr marL="812800" lvl="1" indent="-342900">
              <a:spcBef>
                <a:spcPts val="700"/>
              </a:spcBef>
              <a:buFont typeface="Arial" panose="020B0604020202020204" pitchFamily="34" charset="0"/>
              <a:buChar char="•"/>
            </a:pPr>
            <a:r>
              <a:rPr lang="en-US" sz="2000" spc="-5" dirty="0">
                <a:latin typeface="Arial"/>
                <a:cs typeface="Arial"/>
              </a:rPr>
              <a:t>When a source gets the choked packet, it is supposed to reduced the 50% of traffic.</a:t>
            </a:r>
            <a:endParaRPr lang="en-US" sz="2400" spc="-5" dirty="0">
              <a:latin typeface="Arial"/>
              <a:cs typeface="Arial"/>
            </a:endParaRPr>
          </a:p>
          <a:p>
            <a:pPr marL="355600" indent="-342900">
              <a:spcBef>
                <a:spcPts val="700"/>
              </a:spcBef>
              <a:buFont typeface="Arial" panose="020B0604020202020204" pitchFamily="34" charset="0"/>
              <a:buChar char="•"/>
            </a:pPr>
            <a:r>
              <a:rPr lang="en-US" sz="2400" spc="-5" dirty="0">
                <a:latin typeface="Arial"/>
                <a:cs typeface="Arial"/>
              </a:rPr>
              <a:t>Explicit congestion notification (ECN)</a:t>
            </a:r>
          </a:p>
          <a:p>
            <a:pPr marL="812800" lvl="1" indent="-342900">
              <a:spcBef>
                <a:spcPts val="700"/>
              </a:spcBef>
              <a:buFont typeface="Arial" panose="020B0604020202020204" pitchFamily="34" charset="0"/>
              <a:buChar char="•"/>
            </a:pPr>
            <a:r>
              <a:rPr lang="en-US" sz="2000" spc="-5" dirty="0">
                <a:latin typeface="Arial"/>
                <a:cs typeface="Arial"/>
              </a:rPr>
              <a:t>The router can tag any packet it forwards to signal that it is experiencing a congestion.</a:t>
            </a:r>
          </a:p>
          <a:p>
            <a:pPr marL="812800" lvl="1" indent="-342900">
              <a:spcBef>
                <a:spcPts val="700"/>
              </a:spcBef>
              <a:buFont typeface="Arial" panose="020B0604020202020204" pitchFamily="34" charset="0"/>
              <a:buChar char="•"/>
            </a:pPr>
            <a:r>
              <a:rPr lang="en-US" sz="2000" spc="-5" dirty="0">
                <a:latin typeface="Arial"/>
                <a:cs typeface="Arial"/>
              </a:rPr>
              <a:t>When a network delivers a packet, the received can inform the sender about congestion through   ack. message. The design is called Explicit Congestion Notification (ECN).</a:t>
            </a:r>
          </a:p>
        </p:txBody>
      </p:sp>
      <p:pic>
        <p:nvPicPr>
          <p:cNvPr id="5" name="object 5">
            <a:extLst>
              <a:ext uri="{FF2B5EF4-FFF2-40B4-BE49-F238E27FC236}">
                <a16:creationId xmlns:a16="http://schemas.microsoft.com/office/drawing/2014/main" id="{0EA22ED4-C2FB-44B3-8F1E-2E28A6EFA2E4}"/>
              </a:ext>
            </a:extLst>
          </p:cNvPr>
          <p:cNvPicPr/>
          <p:nvPr/>
        </p:nvPicPr>
        <p:blipFill>
          <a:blip r:embed="rId2" cstate="print"/>
          <a:stretch>
            <a:fillRect/>
          </a:stretch>
        </p:blipFill>
        <p:spPr>
          <a:xfrm>
            <a:off x="859536" y="5029200"/>
            <a:ext cx="8339328" cy="2743200"/>
          </a:xfrm>
          <a:prstGeom prst="rect">
            <a:avLst/>
          </a:prstGeom>
        </p:spPr>
      </p:pic>
    </p:spTree>
    <p:extLst>
      <p:ext uri="{BB962C8B-B14F-4D97-AF65-F5344CB8AC3E}">
        <p14:creationId xmlns:p14="http://schemas.microsoft.com/office/powerpoint/2010/main" val="1825753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lang="en-IN"/>
              <a:t>Traffic</a:t>
            </a:r>
            <a:r>
              <a:rPr lang="en-IN" spc="-105"/>
              <a:t> </a:t>
            </a:r>
            <a:r>
              <a:rPr lang="en-IN"/>
              <a:t>Throttling: feedback mechanisms</a:t>
            </a:r>
            <a:endParaRPr lang="en-IN"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4943901" cy="6868547"/>
          </a:xfrm>
          <a:prstGeom prst="rect">
            <a:avLst/>
          </a:prstGeom>
        </p:spPr>
        <p:txBody>
          <a:bodyPr vert="horz" wrap="square" lIns="0" tIns="88900" rIns="0" bIns="0" rtlCol="0">
            <a:spAutoFit/>
          </a:bodyPr>
          <a:lstStyle/>
          <a:p>
            <a:pPr marL="355600" indent="-342900">
              <a:spcBef>
                <a:spcPts val="700"/>
              </a:spcBef>
              <a:buFont typeface="Arial" panose="020B0604020202020204" pitchFamily="34" charset="0"/>
              <a:buChar char="•"/>
            </a:pPr>
            <a:r>
              <a:rPr lang="en-US" sz="2400" spc="-5">
                <a:latin typeface="Arial"/>
                <a:cs typeface="Arial"/>
              </a:rPr>
              <a:t>With ECN method, many new packets may be ttransmittted after the congestion.</a:t>
            </a:r>
          </a:p>
          <a:p>
            <a:pPr marL="355600" indent="-342900">
              <a:spcBef>
                <a:spcPts val="700"/>
              </a:spcBef>
              <a:buFont typeface="Arial" panose="020B0604020202020204" pitchFamily="34" charset="0"/>
              <a:buChar char="•"/>
            </a:pPr>
            <a:endParaRPr lang="en-US" sz="2400" spc="-5">
              <a:latin typeface="Arial"/>
              <a:cs typeface="Arial"/>
            </a:endParaRPr>
          </a:p>
          <a:p>
            <a:pPr marL="355600" indent="-342900">
              <a:spcBef>
                <a:spcPts val="700"/>
              </a:spcBef>
              <a:buFont typeface="Arial" panose="020B0604020202020204" pitchFamily="34" charset="0"/>
              <a:buChar char="•"/>
            </a:pPr>
            <a:r>
              <a:rPr lang="en-US" sz="2400" spc="-5">
                <a:latin typeface="Arial"/>
                <a:cs typeface="Arial"/>
              </a:rPr>
              <a:t>Alternative approach: Hop-by-Hop Backpressure</a:t>
            </a:r>
          </a:p>
          <a:p>
            <a:pPr marL="812800" lvl="1" indent="-342900">
              <a:spcBef>
                <a:spcPts val="700"/>
              </a:spcBef>
              <a:buFont typeface="Arial" panose="020B0604020202020204" pitchFamily="34" charset="0"/>
              <a:buChar char="•"/>
            </a:pPr>
            <a:r>
              <a:rPr lang="en-US" sz="2000" spc="-5">
                <a:latin typeface="Arial"/>
                <a:cs typeface="Arial"/>
              </a:rPr>
              <a:t>Have the choke packet take effect at every hop it passes through</a:t>
            </a:r>
          </a:p>
          <a:p>
            <a:pPr marL="812800" lvl="1" indent="-342900">
              <a:spcBef>
                <a:spcPts val="700"/>
              </a:spcBef>
              <a:buFont typeface="Arial" panose="020B0604020202020204" pitchFamily="34" charset="0"/>
              <a:buChar char="•"/>
            </a:pPr>
            <a:r>
              <a:rPr lang="en-US" sz="2000" spc="-5">
                <a:latin typeface="Arial"/>
                <a:cs typeface="Arial"/>
              </a:rPr>
              <a:t>Whenever a packet reaches F, F is required to reduce the flow to D.</a:t>
            </a:r>
          </a:p>
          <a:p>
            <a:pPr marL="355600" indent="-342900">
              <a:spcBef>
                <a:spcPts val="700"/>
              </a:spcBef>
              <a:buFont typeface="Arial" panose="020B0604020202020204" pitchFamily="34" charset="0"/>
              <a:buChar char="•"/>
            </a:pPr>
            <a:r>
              <a:rPr lang="en-US" sz="2000" spc="-5">
                <a:latin typeface="Arial"/>
                <a:cs typeface="Arial"/>
              </a:rPr>
              <a:t>Example:</a:t>
            </a:r>
          </a:p>
          <a:p>
            <a:pPr marL="812800" lvl="1" indent="-342900">
              <a:spcBef>
                <a:spcPts val="700"/>
              </a:spcBef>
              <a:buFont typeface="Arial" panose="020B0604020202020204" pitchFamily="34" charset="0"/>
              <a:buChar char="•"/>
            </a:pPr>
            <a:r>
              <a:rPr lang="en-US" sz="2000" spc="-5">
                <a:latin typeface="Arial"/>
                <a:cs typeface="Arial"/>
              </a:rPr>
              <a:t>As soon as choke packet reaches F, F is required to reduce the flow to D.</a:t>
            </a:r>
          </a:p>
          <a:p>
            <a:pPr marL="1270000" lvl="2" indent="-342900">
              <a:spcBef>
                <a:spcPts val="700"/>
              </a:spcBef>
              <a:buFont typeface="Arial" panose="020B0604020202020204" pitchFamily="34" charset="0"/>
              <a:buChar char="•"/>
            </a:pPr>
            <a:r>
              <a:rPr lang="en-US" sz="2000" spc="-5">
                <a:latin typeface="Arial"/>
                <a:cs typeface="Arial"/>
              </a:rPr>
              <a:t>It gives the D immediate relief</a:t>
            </a:r>
          </a:p>
          <a:p>
            <a:pPr marL="812800" lvl="1" indent="-342900">
              <a:spcBef>
                <a:spcPts val="700"/>
              </a:spcBef>
              <a:buFont typeface="Arial" panose="020B0604020202020204" pitchFamily="34" charset="0"/>
              <a:buChar char="•"/>
            </a:pPr>
            <a:r>
              <a:rPr lang="en-US" sz="2000" spc="-5">
                <a:latin typeface="Arial"/>
                <a:cs typeface="Arial"/>
              </a:rPr>
              <a:t>Similarly when a choke packet reaches E, E has to reduce the flow to F.</a:t>
            </a:r>
          </a:p>
          <a:p>
            <a:pPr marL="812800" lvl="1" indent="-342900">
              <a:spcBef>
                <a:spcPts val="700"/>
              </a:spcBef>
              <a:buFont typeface="Arial" panose="020B0604020202020204" pitchFamily="34" charset="0"/>
              <a:buChar char="•"/>
            </a:pPr>
            <a:endParaRPr lang="en-US" sz="2400" spc="-5" dirty="0">
              <a:latin typeface="Arial"/>
              <a:cs typeface="Arial"/>
            </a:endParaRPr>
          </a:p>
        </p:txBody>
      </p:sp>
      <p:grpSp>
        <p:nvGrpSpPr>
          <p:cNvPr id="8" name="Group 7">
            <a:extLst>
              <a:ext uri="{FF2B5EF4-FFF2-40B4-BE49-F238E27FC236}">
                <a16:creationId xmlns:a16="http://schemas.microsoft.com/office/drawing/2014/main" id="{4A806293-C4CD-4996-BAC6-FA2903AED6CC}"/>
              </a:ext>
            </a:extLst>
          </p:cNvPr>
          <p:cNvGrpSpPr>
            <a:grpSpLocks noGrp="1" noUngrp="1" noChangeAspect="1"/>
          </p:cNvGrpSpPr>
          <p:nvPr/>
        </p:nvGrpSpPr>
        <p:grpSpPr>
          <a:xfrm>
            <a:off x="5410200" y="935392"/>
            <a:ext cx="4191000" cy="6134099"/>
            <a:chOff x="2693988" y="685800"/>
            <a:chExt cx="3754437" cy="6332680"/>
          </a:xfrm>
        </p:grpSpPr>
        <p:pic>
          <p:nvPicPr>
            <p:cNvPr id="9" name="Picture 8" descr="05_Page_24.tif">
              <a:extLst>
                <a:ext uri="{FF2B5EF4-FFF2-40B4-BE49-F238E27FC236}">
                  <a16:creationId xmlns:a16="http://schemas.microsoft.com/office/drawing/2014/main" id="{075B6221-ECD0-4433-B307-B2540DDBAF8A}"/>
                </a:ext>
              </a:extLst>
            </p:cNvPr>
            <p:cNvPicPr>
              <a:picLocks noRot="1" noChangeAspect="1" noMove="1" noResize="1"/>
            </p:cNvPicPr>
            <p:nvPr isPhoto="1"/>
          </p:nvPicPr>
          <p:blipFill>
            <a:blip r:embed="rId2" cstate="print">
              <a:lum/>
            </a:blip>
            <a:stretch>
              <a:fillRect/>
            </a:stretch>
          </p:blipFill>
          <p:spPr>
            <a:xfrm>
              <a:off x="2693988" y="685800"/>
              <a:ext cx="3754437" cy="5486400"/>
            </a:xfrm>
            <a:prstGeom prst="rect">
              <a:avLst/>
            </a:prstGeom>
            <a:noFill/>
            <a:ln>
              <a:noFill/>
            </a:ln>
          </p:spPr>
        </p:pic>
        <p:sp>
          <p:nvSpPr>
            <p:cNvPr id="11" name="Rectangle 10">
              <a:extLst>
                <a:ext uri="{FF2B5EF4-FFF2-40B4-BE49-F238E27FC236}">
                  <a16:creationId xmlns:a16="http://schemas.microsoft.com/office/drawing/2014/main" id="{9F858CA2-0259-4C4E-A806-C14E8AD7AC37}"/>
                </a:ext>
              </a:extLst>
            </p:cNvPr>
            <p:cNvSpPr/>
            <p:nvPr/>
          </p:nvSpPr>
          <p:spPr>
            <a:xfrm>
              <a:off x="3179743" y="6172200"/>
              <a:ext cx="3094315" cy="846280"/>
            </a:xfrm>
            <a:prstGeom prst="rect">
              <a:avLst/>
            </a:prstGeom>
            <a:noFill/>
            <a:ln>
              <a:noFill/>
            </a:ln>
          </p:spPr>
          <p:txBody>
            <a:bodyPr anchor="ctr">
              <a:noAutofit/>
            </a:bodyPr>
            <a:lstStyle/>
            <a:p>
              <a:r>
                <a:rPr lang="en-US" sz="2000" dirty="0"/>
                <a:t>(a) A choke packet that affects only the source. (b) A choke packet that affects each hop it passes through.</a:t>
              </a:r>
            </a:p>
          </p:txBody>
        </p:sp>
      </p:grpSp>
    </p:spTree>
    <p:extLst>
      <p:ext uri="{BB962C8B-B14F-4D97-AF65-F5344CB8AC3E}">
        <p14:creationId xmlns:p14="http://schemas.microsoft.com/office/powerpoint/2010/main" val="2533596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827786" y="990600"/>
            <a:ext cx="8402828" cy="722249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latin typeface="Arial"/>
                <a:cs typeface="Arial"/>
              </a:rPr>
              <a:t>When all else fails, network  will drop packets (shed</a:t>
            </a:r>
            <a:r>
              <a:rPr lang="en-US" sz="2400" spc="-45" dirty="0">
                <a:latin typeface="Arial"/>
                <a:cs typeface="Arial"/>
              </a:rPr>
              <a:t> </a:t>
            </a:r>
            <a:r>
              <a:rPr lang="en-US" sz="2400" spc="-5" dirty="0">
                <a:latin typeface="Arial"/>
                <a:cs typeface="Arial"/>
              </a:rPr>
              <a:t>load)</a:t>
            </a:r>
            <a:endParaRPr lang="en-US" sz="2400" dirty="0">
              <a:latin typeface="Arial"/>
              <a:cs typeface="Arial"/>
            </a:endParaRPr>
          </a:p>
          <a:p>
            <a:pPr marL="355600" marR="5080" indent="-342900">
              <a:spcBef>
                <a:spcPts val="100"/>
              </a:spcBef>
              <a:buFont typeface="Arial" panose="020B0604020202020204" pitchFamily="34" charset="0"/>
              <a:buChar char="•"/>
            </a:pPr>
            <a:r>
              <a:rPr lang="en-US" sz="2400" spc="-5" dirty="0">
                <a:latin typeface="Arial"/>
                <a:cs typeface="Arial"/>
              </a:rPr>
              <a:t>When routers are being inundated by packets that they can not handle, they just throw them away.</a:t>
            </a:r>
          </a:p>
          <a:p>
            <a:pPr marL="355600" marR="5080" indent="-342900">
              <a:spcBef>
                <a:spcPts val="100"/>
              </a:spcBef>
              <a:buFont typeface="Arial" panose="020B0604020202020204" pitchFamily="34" charset="0"/>
              <a:buChar char="•"/>
            </a:pPr>
            <a:r>
              <a:rPr lang="en-US" sz="2400" spc="-5" dirty="0">
                <a:latin typeface="Arial"/>
                <a:cs typeface="Arial"/>
              </a:rPr>
              <a:t>Key question</a:t>
            </a:r>
          </a:p>
          <a:p>
            <a:pPr marL="812800" marR="5080" lvl="1" indent="-342900">
              <a:spcBef>
                <a:spcPts val="100"/>
              </a:spcBef>
              <a:buFont typeface="Arial" panose="020B0604020202020204" pitchFamily="34" charset="0"/>
              <a:buChar char="•"/>
            </a:pPr>
            <a:r>
              <a:rPr lang="en-US" sz="2400" spc="-5" dirty="0">
                <a:latin typeface="Arial"/>
                <a:cs typeface="Arial"/>
              </a:rPr>
              <a:t>Which packets to drop?</a:t>
            </a:r>
          </a:p>
          <a:p>
            <a:pPr marL="812800" marR="5080" lvl="1" indent="-342900">
              <a:spcBef>
                <a:spcPts val="100"/>
              </a:spcBef>
              <a:buFont typeface="Arial" panose="020B0604020202020204" pitchFamily="34" charset="0"/>
              <a:buChar char="•"/>
            </a:pPr>
            <a:r>
              <a:rPr lang="en-US" sz="2400" spc="-5" dirty="0">
                <a:latin typeface="Arial"/>
                <a:cs typeface="Arial"/>
              </a:rPr>
              <a:t>File transfer: old packet is important</a:t>
            </a:r>
          </a:p>
          <a:p>
            <a:pPr marL="1270000" marR="5080" lvl="2" indent="-342900">
              <a:spcBef>
                <a:spcPts val="100"/>
              </a:spcBef>
              <a:buFont typeface="Arial" panose="020B0604020202020204" pitchFamily="34" charset="0"/>
              <a:buChar char="•"/>
            </a:pPr>
            <a:r>
              <a:rPr lang="en-US" sz="2400" spc="-5" dirty="0">
                <a:latin typeface="Arial"/>
                <a:cs typeface="Arial"/>
              </a:rPr>
              <a:t>WINE policy</a:t>
            </a:r>
          </a:p>
          <a:p>
            <a:pPr marL="812800" marR="5080" lvl="1" indent="-342900">
              <a:spcBef>
                <a:spcPts val="100"/>
              </a:spcBef>
              <a:buFont typeface="Arial" panose="020B0604020202020204" pitchFamily="34" charset="0"/>
              <a:buChar char="•"/>
            </a:pPr>
            <a:r>
              <a:rPr lang="en-US" sz="2400" spc="-5" dirty="0">
                <a:latin typeface="Arial"/>
                <a:cs typeface="Arial"/>
              </a:rPr>
              <a:t>Realtime traffic: new packet is important</a:t>
            </a:r>
          </a:p>
          <a:p>
            <a:pPr marL="1270000" marR="5080" lvl="2" indent="-342900">
              <a:spcBef>
                <a:spcPts val="100"/>
              </a:spcBef>
              <a:buFont typeface="Arial" panose="020B0604020202020204" pitchFamily="34" charset="0"/>
              <a:buChar char="•"/>
            </a:pPr>
            <a:r>
              <a:rPr lang="en-US" sz="2400" spc="-5" dirty="0">
                <a:latin typeface="Arial"/>
                <a:cs typeface="Arial"/>
              </a:rPr>
              <a:t>MILK policy</a:t>
            </a:r>
          </a:p>
          <a:p>
            <a:pPr marL="355600" marR="5080" indent="-342900">
              <a:spcBef>
                <a:spcPts val="100"/>
              </a:spcBef>
              <a:buFont typeface="Arial" panose="020B0604020202020204" pitchFamily="34" charset="0"/>
              <a:buChar char="•"/>
            </a:pPr>
            <a:r>
              <a:rPr lang="en-US" sz="2400" spc="-5" dirty="0">
                <a:latin typeface="Arial"/>
                <a:cs typeface="Arial"/>
              </a:rPr>
              <a:t>Application must mark the importance on the packets.</a:t>
            </a:r>
          </a:p>
          <a:p>
            <a:pPr marL="355600" marR="5080" indent="-342900">
              <a:spcBef>
                <a:spcPts val="100"/>
              </a:spcBef>
              <a:buFont typeface="Arial" panose="020B0604020202020204" pitchFamily="34" charset="0"/>
              <a:buChar char="•"/>
            </a:pPr>
            <a:r>
              <a:rPr lang="en-US" sz="2400" b="1" spc="-5" dirty="0">
                <a:latin typeface="Arial"/>
                <a:cs typeface="Arial"/>
              </a:rPr>
              <a:t>Random Early Detection</a:t>
            </a:r>
          </a:p>
          <a:p>
            <a:pPr marL="812800" marR="5080" lvl="1" indent="-342900">
              <a:spcBef>
                <a:spcPts val="100"/>
              </a:spcBef>
              <a:buFont typeface="Arial" panose="020B0604020202020204" pitchFamily="34" charset="0"/>
              <a:buChar char="•"/>
            </a:pPr>
            <a:r>
              <a:rPr lang="en-US" sz="2400" spc="-5" dirty="0">
                <a:latin typeface="Arial"/>
                <a:cs typeface="Arial"/>
              </a:rPr>
              <a:t>Routers maintain running average of queue length</a:t>
            </a:r>
          </a:p>
          <a:p>
            <a:pPr marL="812800" marR="5080" lvl="1" indent="-342900">
              <a:spcBef>
                <a:spcPts val="100"/>
              </a:spcBef>
              <a:buFont typeface="Arial" panose="020B0604020202020204" pitchFamily="34" charset="0"/>
              <a:buChar char="•"/>
            </a:pPr>
            <a:r>
              <a:rPr lang="en-US" sz="2400" spc="-5" dirty="0">
                <a:latin typeface="Arial"/>
                <a:cs typeface="Arial"/>
              </a:rPr>
              <a:t>When a queue length exceeds, router starts dropping the packets at random.</a:t>
            </a:r>
          </a:p>
          <a:p>
            <a:pPr marL="812800" marR="5080" lvl="1" indent="-342900">
              <a:spcBef>
                <a:spcPts val="100"/>
              </a:spcBef>
              <a:buFont typeface="Arial" panose="020B0604020202020204" pitchFamily="34" charset="0"/>
              <a:buChar char="•"/>
            </a:pPr>
            <a:r>
              <a:rPr lang="en-US" sz="2400" spc="-5" dirty="0">
                <a:latin typeface="Arial"/>
                <a:cs typeface="Arial"/>
              </a:rPr>
              <a:t>Send will notice the loss as there are no ack. And slow down</a:t>
            </a:r>
          </a:p>
          <a:p>
            <a:pPr marL="812800" marR="5080" lvl="1" indent="-342900">
              <a:spcBef>
                <a:spcPts val="100"/>
              </a:spcBef>
              <a:buFont typeface="Arial" panose="020B0604020202020204" pitchFamily="34" charset="0"/>
              <a:buChar char="•"/>
            </a:pPr>
            <a:r>
              <a:rPr lang="en-US" sz="2400" spc="-5" dirty="0">
                <a:latin typeface="Arial"/>
                <a:cs typeface="Arial"/>
              </a:rPr>
              <a:t>Better performance.</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812800" marR="5080" lvl="1" indent="-342900">
              <a:spcBef>
                <a:spcPts val="100"/>
              </a:spcBef>
              <a:buFont typeface="Arial" panose="020B0604020202020204" pitchFamily="34" charset="0"/>
              <a:buChar char="•"/>
            </a:pPr>
            <a:endParaRPr lang="en-US" sz="2400" spc="-5"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457200" y="990600"/>
            <a:ext cx="9372600" cy="696088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3600" b="1" spc="-5" dirty="0">
                <a:latin typeface="Arial"/>
                <a:cs typeface="Arial"/>
              </a:rPr>
              <a:t>Random Early Detection</a:t>
            </a:r>
          </a:p>
          <a:p>
            <a:pPr marL="812800" marR="5080" lvl="1" indent="-342900">
              <a:spcBef>
                <a:spcPts val="100"/>
              </a:spcBef>
              <a:buFont typeface="Arial" panose="020B0604020202020204" pitchFamily="34" charset="0"/>
              <a:buChar char="•"/>
            </a:pPr>
            <a:r>
              <a:rPr lang="en-US" sz="3200" spc="-5" dirty="0">
                <a:latin typeface="Arial"/>
                <a:cs typeface="Arial"/>
              </a:rPr>
              <a:t>Routers maintain running average of queue length</a:t>
            </a:r>
          </a:p>
          <a:p>
            <a:pPr marL="812800" marR="5080" lvl="1" indent="-342900">
              <a:spcBef>
                <a:spcPts val="100"/>
              </a:spcBef>
              <a:buFont typeface="Arial" panose="020B0604020202020204" pitchFamily="34" charset="0"/>
              <a:buChar char="•"/>
            </a:pPr>
            <a:endParaRPr lang="en-US" sz="3200" spc="-5" dirty="0">
              <a:latin typeface="Arial"/>
              <a:cs typeface="Arial"/>
            </a:endParaRPr>
          </a:p>
          <a:p>
            <a:pPr marL="812800" marR="5080" lvl="1" indent="-342900">
              <a:spcBef>
                <a:spcPts val="100"/>
              </a:spcBef>
              <a:buFont typeface="Arial" panose="020B0604020202020204" pitchFamily="34" charset="0"/>
              <a:buChar char="•"/>
            </a:pPr>
            <a:r>
              <a:rPr lang="en-US" sz="3200" spc="-5" dirty="0">
                <a:latin typeface="Arial"/>
                <a:cs typeface="Arial"/>
              </a:rPr>
              <a:t>When an average  queue length exceeds, router starts dropping the packets at random.</a:t>
            </a:r>
          </a:p>
          <a:p>
            <a:pPr marL="1270000" marR="5080" lvl="2" indent="-342900">
              <a:spcBef>
                <a:spcPts val="100"/>
              </a:spcBef>
              <a:buFont typeface="Arial" panose="020B0604020202020204" pitchFamily="34" charset="0"/>
              <a:buChar char="•"/>
            </a:pPr>
            <a:r>
              <a:rPr lang="en-US" sz="3200" spc="-5" dirty="0">
                <a:latin typeface="Arial"/>
                <a:cs typeface="Arial"/>
              </a:rPr>
              <a:t>Fast senders will have more packet drop</a:t>
            </a:r>
          </a:p>
          <a:p>
            <a:pPr marL="812800" marR="5080" lvl="1" indent="-342900">
              <a:spcBef>
                <a:spcPts val="100"/>
              </a:spcBef>
              <a:buFont typeface="Arial" panose="020B0604020202020204" pitchFamily="34" charset="0"/>
              <a:buChar char="•"/>
            </a:pPr>
            <a:endParaRPr lang="en-US" sz="3600" spc="-5" dirty="0">
              <a:latin typeface="Arial"/>
              <a:cs typeface="Arial"/>
            </a:endParaRPr>
          </a:p>
          <a:p>
            <a:pPr marL="812800" marR="5080" lvl="1" indent="-342900">
              <a:spcBef>
                <a:spcPts val="100"/>
              </a:spcBef>
              <a:buFont typeface="Arial" panose="020B0604020202020204" pitchFamily="34" charset="0"/>
              <a:buChar char="•"/>
            </a:pPr>
            <a:r>
              <a:rPr lang="en-US" sz="3600" spc="-5" dirty="0">
                <a:latin typeface="Arial"/>
                <a:cs typeface="Arial"/>
              </a:rPr>
              <a:t>Sender  will notice the loss as there are no ack. and slow down</a:t>
            </a:r>
          </a:p>
          <a:p>
            <a:pPr marL="812800" marR="5080" lvl="1" indent="-342900">
              <a:spcBef>
                <a:spcPts val="100"/>
              </a:spcBef>
              <a:buFont typeface="Arial" panose="020B0604020202020204" pitchFamily="34" charset="0"/>
              <a:buChar char="•"/>
            </a:pPr>
            <a:r>
              <a:rPr lang="en-US" sz="3600" spc="-5" dirty="0">
                <a:latin typeface="Arial"/>
                <a:cs typeface="Arial"/>
              </a:rPr>
              <a:t>Better performance.</a:t>
            </a:r>
          </a:p>
          <a:p>
            <a:pPr marL="812800" marR="5080" lvl="1" indent="-342900">
              <a:spcBef>
                <a:spcPts val="100"/>
              </a:spcBef>
              <a:buFont typeface="Arial" panose="020B0604020202020204" pitchFamily="34" charset="0"/>
              <a:buChar char="•"/>
            </a:pPr>
            <a:endParaRPr lang="en-US" sz="3600" spc="-5" dirty="0">
              <a:latin typeface="Arial"/>
              <a:cs typeface="Arial"/>
            </a:endParaRPr>
          </a:p>
          <a:p>
            <a:pPr marL="812800" marR="5080" lvl="1" indent="-342900">
              <a:spcBef>
                <a:spcPts val="100"/>
              </a:spcBef>
              <a:buFont typeface="Arial" panose="020B0604020202020204" pitchFamily="34" charset="0"/>
              <a:buChar char="•"/>
            </a:pPr>
            <a:endParaRPr lang="en-US" sz="3600" spc="-5" dirty="0">
              <a:latin typeface="Arial"/>
              <a:cs typeface="Arial"/>
            </a:endParaRPr>
          </a:p>
        </p:txBody>
      </p:sp>
    </p:spTree>
    <p:extLst>
      <p:ext uri="{BB962C8B-B14F-4D97-AF65-F5344CB8AC3E}">
        <p14:creationId xmlns:p14="http://schemas.microsoft.com/office/powerpoint/2010/main" val="100609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5410201" cy="6168355"/>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So far, we have made effort to improve network performance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However, some applications require stronger performance guarantees.</a:t>
            </a:r>
          </a:p>
          <a:p>
            <a:pPr marL="927100" lvl="1" indent="-457200">
              <a:spcBef>
                <a:spcPts val="700"/>
              </a:spcBef>
              <a:buClr>
                <a:srgbClr val="0000FF"/>
              </a:buClr>
              <a:buChar char="•"/>
              <a:tabLst>
                <a:tab pos="469265" algn="l"/>
                <a:tab pos="469900" algn="l"/>
              </a:tabLst>
            </a:pPr>
            <a:r>
              <a:rPr lang="en-US" sz="2400" spc="-5" dirty="0">
                <a:latin typeface="Arial"/>
                <a:cs typeface="Arial"/>
              </a:rPr>
              <a:t>Example: Multimedia applications:</a:t>
            </a:r>
          </a:p>
          <a:p>
            <a:pPr marL="469900" indent="-457200">
              <a:spcBef>
                <a:spcPts val="700"/>
              </a:spcBef>
              <a:buClr>
                <a:srgbClr val="0000FF"/>
              </a:buClr>
              <a:buChar char="•"/>
              <a:tabLst>
                <a:tab pos="469265" algn="l"/>
                <a:tab pos="469900" algn="l"/>
              </a:tabLst>
            </a:pPr>
            <a:r>
              <a:rPr lang="en-US" sz="2400" spc="-5" dirty="0">
                <a:latin typeface="Arial"/>
                <a:cs typeface="Arial"/>
              </a:rPr>
              <a:t>We will focus of providing network performance with a sharp focus on providing quality of service.</a:t>
            </a:r>
          </a:p>
          <a:p>
            <a:pPr marL="469900" indent="-457200">
              <a:spcBef>
                <a:spcPts val="700"/>
              </a:spcBef>
              <a:buClr>
                <a:srgbClr val="0000FF"/>
              </a:buClr>
              <a:buChar char="•"/>
              <a:tabLst>
                <a:tab pos="469265" algn="l"/>
                <a:tab pos="469900" algn="l"/>
              </a:tabLst>
            </a:pPr>
            <a:r>
              <a:rPr lang="en-US" sz="2400" spc="-5" dirty="0">
                <a:latin typeface="Arial"/>
                <a:cs typeface="Arial"/>
              </a:rPr>
              <a:t>One solution is overprovisioning</a:t>
            </a:r>
          </a:p>
          <a:p>
            <a:pPr marL="927100" lvl="1" indent="-457200">
              <a:spcBef>
                <a:spcPts val="700"/>
              </a:spcBef>
              <a:buClr>
                <a:srgbClr val="0000FF"/>
              </a:buClr>
              <a:buChar char="•"/>
              <a:tabLst>
                <a:tab pos="469265" algn="l"/>
                <a:tab pos="469900" algn="l"/>
              </a:tabLst>
            </a:pPr>
            <a:r>
              <a:rPr lang="en-US" sz="2400" spc="-5" dirty="0">
                <a:latin typeface="Arial"/>
                <a:cs typeface="Arial"/>
              </a:rPr>
              <a:t>More money is required</a:t>
            </a:r>
          </a:p>
          <a:p>
            <a:pPr marL="469900" indent="-457200">
              <a:spcBef>
                <a:spcPts val="700"/>
              </a:spcBef>
              <a:buClr>
                <a:srgbClr val="0000FF"/>
              </a:buClr>
              <a:buChar char="•"/>
              <a:tabLst>
                <a:tab pos="469265" algn="l"/>
                <a:tab pos="469900" algn="l"/>
              </a:tabLst>
            </a:pPr>
            <a:r>
              <a:rPr lang="en-US" sz="2400" spc="-5" dirty="0">
                <a:latin typeface="Arial"/>
                <a:cs typeface="Arial"/>
              </a:rPr>
              <a:t>With quality of service mechanisms, the network can honor performance guarantees at the cost of turning down some requests.</a:t>
            </a:r>
          </a:p>
        </p:txBody>
      </p:sp>
      <p:sp>
        <p:nvSpPr>
          <p:cNvPr id="4" name="object 3">
            <a:extLst>
              <a:ext uri="{FF2B5EF4-FFF2-40B4-BE49-F238E27FC236}">
                <a16:creationId xmlns:a16="http://schemas.microsoft.com/office/drawing/2014/main" id="{688201C4-7CE4-4333-B6B1-EFBA8DA8111E}"/>
              </a:ext>
            </a:extLst>
          </p:cNvPr>
          <p:cNvSpPr txBox="1"/>
          <p:nvPr/>
        </p:nvSpPr>
        <p:spPr>
          <a:xfrm>
            <a:off x="5859380" y="1031899"/>
            <a:ext cx="3818021" cy="4629472"/>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r>
              <a:rPr lang="en-US" sz="2000" spc="-5" dirty="0">
                <a:latin typeface="Arial"/>
                <a:cs typeface="Arial"/>
              </a:rPr>
              <a:t>Issues</a:t>
            </a:r>
          </a:p>
          <a:p>
            <a:pPr marL="927100" lvl="1" indent="-457200">
              <a:spcBef>
                <a:spcPts val="700"/>
              </a:spcBef>
              <a:buClr>
                <a:srgbClr val="0000FF"/>
              </a:buClr>
              <a:buChar char="•"/>
              <a:tabLst>
                <a:tab pos="469265" algn="l"/>
                <a:tab pos="469900" algn="l"/>
              </a:tabLst>
            </a:pPr>
            <a:r>
              <a:rPr lang="en-US" sz="2000" spc="-5" dirty="0">
                <a:latin typeface="Arial"/>
                <a:cs typeface="Arial"/>
              </a:rPr>
              <a:t>What applications need from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regulate the traffic that enters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reserve the resources at routers to guarantee performance?</a:t>
            </a:r>
          </a:p>
          <a:p>
            <a:pPr marL="927100" lvl="1" indent="-457200">
              <a:spcBef>
                <a:spcPts val="700"/>
              </a:spcBef>
              <a:buClr>
                <a:srgbClr val="0000FF"/>
              </a:buClr>
              <a:buChar char="•"/>
              <a:tabLst>
                <a:tab pos="469265" algn="l"/>
                <a:tab pos="469900" algn="l"/>
              </a:tabLst>
            </a:pPr>
            <a:r>
              <a:rPr lang="en-US" sz="2000" spc="-5" dirty="0">
                <a:latin typeface="Arial"/>
                <a:cs typeface="Arial"/>
              </a:rPr>
              <a:t>Whether the network can safely accept more traffic</a:t>
            </a:r>
          </a:p>
          <a:p>
            <a:pPr marL="469900" indent="-457200">
              <a:spcBef>
                <a:spcPts val="700"/>
              </a:spcBef>
              <a:buClr>
                <a:srgbClr val="0000FF"/>
              </a:buClr>
              <a:buChar char="•"/>
              <a:tabLst>
                <a:tab pos="469265" algn="l"/>
                <a:tab pos="469900" algn="l"/>
              </a:tabLst>
            </a:pPr>
            <a:endParaRPr lang="en-US" sz="2000" spc="-5" dirty="0">
              <a:latin typeface="Arial"/>
              <a:cs typeface="Arial"/>
            </a:endParaRPr>
          </a:p>
          <a:p>
            <a:pPr marL="469900" indent="-457200">
              <a:spcBef>
                <a:spcPts val="700"/>
              </a:spcBef>
              <a:buClr>
                <a:srgbClr val="0000FF"/>
              </a:buClr>
              <a:buChar char="•"/>
              <a:tabLst>
                <a:tab pos="469265" algn="l"/>
                <a:tab pos="469900" algn="l"/>
              </a:tabLst>
            </a:pPr>
            <a:r>
              <a:rPr lang="en-US" sz="2000" spc="-5" dirty="0">
                <a:latin typeface="Arial"/>
                <a:cs typeface="Arial"/>
              </a:rPr>
              <a:t>No single technique deals efficiently all these issues..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9525000" cy="3149580"/>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sz="2400" spc="-5" dirty="0">
                <a:latin typeface="Arial"/>
                <a:cs typeface="Arial"/>
              </a:rPr>
              <a:t>Application requirements</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shaping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Packet scheduling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Integrated services</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Differentiated services</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extLst>
      <p:ext uri="{BB962C8B-B14F-4D97-AF65-F5344CB8AC3E}">
        <p14:creationId xmlns:p14="http://schemas.microsoft.com/office/powerpoint/2010/main" val="973446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942F095-6658-4613-819E-C8ECBEABA649}"/>
              </a:ext>
            </a:extLst>
          </p:cNvPr>
          <p:cNvSpPr>
            <a:spLocks noGrp="1" noChangeArrowheads="1"/>
          </p:cNvSpPr>
          <p:nvPr>
            <p:ph type="title"/>
          </p:nvPr>
        </p:nvSpPr>
        <p:spPr>
          <a:xfrm>
            <a:off x="1759836" y="304800"/>
            <a:ext cx="7164960" cy="553998"/>
          </a:xfrm>
        </p:spPr>
        <p:txBody>
          <a:bodyPr/>
          <a:lstStyle/>
          <a:p>
            <a:pPr algn="ctr" eaLnBrk="1" hangingPunct="1"/>
            <a:r>
              <a:rPr lang="en-US" altLang="en-US" dirty="0"/>
              <a:t>Parameters Defining QoS</a:t>
            </a:r>
          </a:p>
        </p:txBody>
      </p:sp>
      <p:sp>
        <p:nvSpPr>
          <p:cNvPr id="12291" name="Rectangle 3">
            <a:extLst>
              <a:ext uri="{FF2B5EF4-FFF2-40B4-BE49-F238E27FC236}">
                <a16:creationId xmlns:a16="http://schemas.microsoft.com/office/drawing/2014/main" id="{01C51F71-3D80-4337-9B99-E583F31E2D3C}"/>
              </a:ext>
            </a:extLst>
          </p:cNvPr>
          <p:cNvSpPr>
            <a:spLocks noGrp="1" noChangeArrowheads="1"/>
          </p:cNvSpPr>
          <p:nvPr>
            <p:ph type="body" idx="1"/>
          </p:nvPr>
        </p:nvSpPr>
        <p:spPr>
          <a:xfrm>
            <a:off x="457200" y="1300876"/>
            <a:ext cx="9296400" cy="4985980"/>
          </a:xfrm>
        </p:spPr>
        <p:txBody>
          <a:bodyPr/>
          <a:lstStyle/>
          <a:p>
            <a:pPr marL="342900" indent="-342900" eaLnBrk="1" hangingPunct="1">
              <a:buFont typeface="Arial" panose="020B0604020202020204" pitchFamily="34" charset="0"/>
              <a:buChar char="•"/>
            </a:pPr>
            <a:r>
              <a:rPr lang="en-US" altLang="en-US" b="1" dirty="0"/>
              <a:t>Throughput/bandwidth -</a:t>
            </a:r>
            <a:r>
              <a:rPr lang="en-US" altLang="en-US" dirty="0"/>
              <a:t> the total amount of work completed during a specific time interval.</a:t>
            </a:r>
          </a:p>
          <a:p>
            <a:pPr marL="342900" indent="-342900" eaLnBrk="1" hangingPunct="1">
              <a:buFont typeface="Arial" panose="020B0604020202020204" pitchFamily="34" charset="0"/>
              <a:buChar char="•"/>
            </a:pPr>
            <a:endParaRPr lang="en-US" altLang="en-US" dirty="0"/>
          </a:p>
          <a:p>
            <a:pPr marL="342900" indent="-342900" eaLnBrk="1" hangingPunct="1">
              <a:buFont typeface="Arial" panose="020B0604020202020204" pitchFamily="34" charset="0"/>
              <a:buChar char="•"/>
            </a:pPr>
            <a:r>
              <a:rPr lang="en-US" altLang="en-US" b="1" dirty="0"/>
              <a:t>Delay</a:t>
            </a:r>
            <a:r>
              <a:rPr lang="en-US" altLang="en-US" dirty="0"/>
              <a:t> - the elapsed time from when a request is first submitted to and  when the desired result is produced.</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Jitter</a:t>
            </a:r>
            <a:r>
              <a:rPr lang="en-US" altLang="en-US" dirty="0"/>
              <a:t> - the delays that occur during the playback of a stream.</a:t>
            </a:r>
          </a:p>
          <a:p>
            <a:pPr marL="742950" lvl="1" indent="-285750" eaLnBrk="1" hangingPunct="1">
              <a:buFont typeface="Arial" panose="020B0604020202020204" pitchFamily="34" charset="0"/>
              <a:buChar char="•"/>
            </a:pPr>
            <a:r>
              <a:rPr lang="en-US" altLang="en-US" sz="2800" dirty="0"/>
              <a:t>Due to lost frames.</a:t>
            </a:r>
          </a:p>
          <a:p>
            <a:pPr marL="742950" lvl="1" indent="-285750" eaLnBrk="1" hangingPunct="1">
              <a:buFont typeface="Arial" panose="020B0604020202020204" pitchFamily="34" charset="0"/>
              <a:buChar char="•"/>
            </a:pPr>
            <a:r>
              <a:rPr lang="en-US" altLang="en-US" sz="2800" dirty="0"/>
              <a:t>Not acceptable for continuous media applications</a:t>
            </a:r>
          </a:p>
          <a:p>
            <a:pPr marL="742950" lvl="1" indent="-285750" eaLnBrk="1" hangingPunct="1">
              <a:buFont typeface="Arial" panose="020B0604020202020204" pitchFamily="34" charset="0"/>
              <a:buChar char="•"/>
            </a:pPr>
            <a:r>
              <a:rPr lang="en-US" altLang="en-US" sz="2800" dirty="0"/>
              <a:t>Random variation of transmission time</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Reliability/loss -</a:t>
            </a:r>
            <a:r>
              <a:rPr lang="en-US" altLang="en-US" dirty="0"/>
              <a:t> how errors are handled during transmission and processing of continuous media.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845" y="728726"/>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(1)</a:t>
            </a:r>
          </a:p>
        </p:txBody>
      </p:sp>
      <p:sp>
        <p:nvSpPr>
          <p:cNvPr id="3" name="object 3"/>
          <p:cNvSpPr txBox="1"/>
          <p:nvPr/>
        </p:nvSpPr>
        <p:spPr>
          <a:xfrm>
            <a:off x="1479803" y="1577975"/>
            <a:ext cx="7020559"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Different applications care about different properties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want all applications </a:t>
            </a:r>
            <a:r>
              <a:rPr sz="2400" dirty="0">
                <a:latin typeface="Arial"/>
                <a:cs typeface="Arial"/>
              </a:rPr>
              <a:t>to </a:t>
            </a:r>
            <a:r>
              <a:rPr sz="2400" spc="-5" dirty="0">
                <a:latin typeface="Arial"/>
                <a:cs typeface="Arial"/>
              </a:rPr>
              <a:t>get what </a:t>
            </a:r>
            <a:r>
              <a:rPr sz="2400" dirty="0">
                <a:latin typeface="Arial"/>
                <a:cs typeface="Arial"/>
              </a:rPr>
              <a:t>they</a:t>
            </a:r>
            <a:r>
              <a:rPr sz="2400" spc="-10" dirty="0">
                <a:latin typeface="Arial"/>
                <a:cs typeface="Arial"/>
              </a:rPr>
              <a:t> </a:t>
            </a:r>
            <a:r>
              <a:rPr sz="2400" spc="-5" dirty="0">
                <a:latin typeface="Arial"/>
                <a:cs typeface="Arial"/>
              </a:rPr>
              <a:t>need</a:t>
            </a:r>
            <a:endParaRPr sz="2400"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23" name="TextBox 22">
            <a:extLst>
              <a:ext uri="{FF2B5EF4-FFF2-40B4-BE49-F238E27FC236}">
                <a16:creationId xmlns:a16="http://schemas.microsoft.com/office/drawing/2014/main" id="{855FE5D4-9D41-492D-BEBA-C124FAFFED78}"/>
              </a:ext>
            </a:extLst>
          </p:cNvPr>
          <p:cNvSpPr txBox="1"/>
          <p:nvPr/>
        </p:nvSpPr>
        <p:spPr>
          <a:xfrm>
            <a:off x="1463039" y="6932569"/>
            <a:ext cx="7743918" cy="400110"/>
          </a:xfrm>
          <a:prstGeom prst="rect">
            <a:avLst/>
          </a:prstGeom>
          <a:noFill/>
        </p:spPr>
        <p:txBody>
          <a:bodyPr wrap="square" rtlCol="0">
            <a:spAutoFit/>
          </a:bodyPr>
          <a:lstStyle/>
          <a:p>
            <a:pPr algn="ctr"/>
            <a:r>
              <a:rPr lang="en-US" sz="2000" dirty="0"/>
              <a:t>Stringency of applications' quality-of-service requirements.</a:t>
            </a:r>
          </a:p>
        </p:txBody>
      </p:sp>
      <p:graphicFrame>
        <p:nvGraphicFramePr>
          <p:cNvPr id="24" name="Table 23">
            <a:extLst>
              <a:ext uri="{FF2B5EF4-FFF2-40B4-BE49-F238E27FC236}">
                <a16:creationId xmlns:a16="http://schemas.microsoft.com/office/drawing/2014/main" id="{43041C8D-88CD-4533-A45E-46620D418637}"/>
              </a:ext>
            </a:extLst>
          </p:cNvPr>
          <p:cNvGraphicFramePr>
            <a:graphicFrameLocks noGrp="1"/>
          </p:cNvGraphicFramePr>
          <p:nvPr>
            <p:extLst>
              <p:ext uri="{D42A27DB-BD31-4B8C-83A1-F6EECF244321}">
                <p14:modId xmlns:p14="http://schemas.microsoft.com/office/powerpoint/2010/main" val="3179101461"/>
              </p:ext>
            </p:extLst>
          </p:nvPr>
        </p:nvGraphicFramePr>
        <p:xfrm>
          <a:off x="1204197" y="2983254"/>
          <a:ext cx="8261602" cy="3566160"/>
        </p:xfrm>
        <a:graphic>
          <a:graphicData uri="http://schemas.openxmlformats.org/drawingml/2006/table">
            <a:tbl>
              <a:tblPr firstRow="1" bandRow="1">
                <a:tableStyleId>{5C22544A-7EE6-4342-B048-85BDC9FD1C3A}</a:tableStyleId>
              </a:tblPr>
              <a:tblGrid>
                <a:gridCol w="2725480">
                  <a:extLst>
                    <a:ext uri="{9D8B030D-6E8A-4147-A177-3AD203B41FA5}">
                      <a16:colId xmlns:a16="http://schemas.microsoft.com/office/drawing/2014/main" val="20000"/>
                    </a:ext>
                  </a:extLst>
                </a:gridCol>
                <a:gridCol w="1703423">
                  <a:extLst>
                    <a:ext uri="{9D8B030D-6E8A-4147-A177-3AD203B41FA5}">
                      <a16:colId xmlns:a16="http://schemas.microsoft.com/office/drawing/2014/main" val="20001"/>
                    </a:ext>
                  </a:extLst>
                </a:gridCol>
                <a:gridCol w="1277567">
                  <a:extLst>
                    <a:ext uri="{9D8B030D-6E8A-4147-A177-3AD203B41FA5}">
                      <a16:colId xmlns:a16="http://schemas.microsoft.com/office/drawing/2014/main" val="20002"/>
                    </a:ext>
                  </a:extLst>
                </a:gridCol>
                <a:gridCol w="1277567">
                  <a:extLst>
                    <a:ext uri="{9D8B030D-6E8A-4147-A177-3AD203B41FA5}">
                      <a16:colId xmlns:a16="http://schemas.microsoft.com/office/drawing/2014/main" val="20003"/>
                    </a:ext>
                  </a:extLst>
                </a:gridCol>
                <a:gridCol w="1277565">
                  <a:extLst>
                    <a:ext uri="{9D8B030D-6E8A-4147-A177-3AD203B41FA5}">
                      <a16:colId xmlns:a16="http://schemas.microsoft.com/office/drawing/2014/main" val="20004"/>
                    </a:ext>
                  </a:extLst>
                </a:gridCol>
              </a:tblGrid>
              <a:tr h="282795">
                <a:tc>
                  <a:txBody>
                    <a:bodyPr/>
                    <a:lstStyle/>
                    <a:p>
                      <a:pPr algn="ctr" fontAlgn="b"/>
                      <a:r>
                        <a:rPr lang="en-US" sz="2000" b="1" i="0" u="none" strike="noStrike" dirty="0">
                          <a:solidFill>
                            <a:srgbClr val="000000"/>
                          </a:solidFill>
                          <a:latin typeface="Arial" pitchFamily="34" charset="0"/>
                          <a:cs typeface="Arial" pitchFamily="34" charset="0"/>
                        </a:rPr>
                        <a:t>Application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Bandwidth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Delay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Jitter</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Loss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282795">
                <a:tc>
                  <a:txBody>
                    <a:bodyPr/>
                    <a:lstStyle/>
                    <a:p>
                      <a:pPr algn="l" fontAlgn="b"/>
                      <a:r>
                        <a:rPr lang="en-US" sz="2000" b="0" i="0" u="none" strike="noStrike">
                          <a:solidFill>
                            <a:srgbClr val="000000"/>
                          </a:solidFill>
                          <a:latin typeface="Arial" pitchFamily="34" charset="0"/>
                          <a:cs typeface="Arial" pitchFamily="34" charset="0"/>
                        </a:rPr>
                        <a:t>Email</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282795">
                <a:tc>
                  <a:txBody>
                    <a:bodyPr/>
                    <a:lstStyle/>
                    <a:p>
                      <a:pPr algn="l" fontAlgn="b"/>
                      <a:r>
                        <a:rPr lang="en-US" sz="2000" b="0" i="0" u="none" strike="noStrike">
                          <a:solidFill>
                            <a:srgbClr val="000000"/>
                          </a:solidFill>
                          <a:latin typeface="Arial" pitchFamily="34" charset="0"/>
                          <a:cs typeface="Arial" pitchFamily="34" charset="0"/>
                        </a:rPr>
                        <a:t>File sharing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282795">
                <a:tc>
                  <a:txBody>
                    <a:bodyPr/>
                    <a:lstStyle/>
                    <a:p>
                      <a:pPr algn="l" fontAlgn="b"/>
                      <a:r>
                        <a:rPr lang="en-US" sz="2000" b="0" i="0" u="none" strike="noStrike">
                          <a:solidFill>
                            <a:srgbClr val="000000"/>
                          </a:solidFill>
                          <a:latin typeface="Arial" pitchFamily="34" charset="0"/>
                          <a:cs typeface="Arial" pitchFamily="34" charset="0"/>
                        </a:rPr>
                        <a:t>Web access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282795">
                <a:tc>
                  <a:txBody>
                    <a:bodyPr/>
                    <a:lstStyle/>
                    <a:p>
                      <a:pPr algn="l" fontAlgn="b"/>
                      <a:r>
                        <a:rPr lang="en-US" sz="2000" b="0" i="0" u="none" strike="noStrike">
                          <a:solidFill>
                            <a:srgbClr val="000000"/>
                          </a:solidFill>
                          <a:latin typeface="Arial" pitchFamily="34" charset="0"/>
                          <a:cs typeface="Arial" pitchFamily="34" charset="0"/>
                        </a:rPr>
                        <a:t>Remote login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282795">
                <a:tc>
                  <a:txBody>
                    <a:bodyPr/>
                    <a:lstStyle/>
                    <a:p>
                      <a:pPr algn="l" fontAlgn="b"/>
                      <a:r>
                        <a:rPr lang="en-US" sz="2000" b="0" i="0" u="none" strike="noStrike">
                          <a:solidFill>
                            <a:srgbClr val="000000"/>
                          </a:solidFill>
                          <a:latin typeface="Arial" pitchFamily="34" charset="0"/>
                          <a:cs typeface="Arial" pitchFamily="34" charset="0"/>
                        </a:rPr>
                        <a:t>Audio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282795">
                <a:tc>
                  <a:txBody>
                    <a:bodyPr/>
                    <a:lstStyle/>
                    <a:p>
                      <a:pPr algn="l" fontAlgn="b"/>
                      <a:r>
                        <a:rPr lang="en-US" sz="2000" b="0" i="0" u="none" strike="noStrike">
                          <a:solidFill>
                            <a:srgbClr val="000000"/>
                          </a:solidFill>
                          <a:latin typeface="Arial" pitchFamily="34" charset="0"/>
                          <a:cs typeface="Arial" pitchFamily="34" charset="0"/>
                        </a:rPr>
                        <a:t>Video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253081">
                <a:tc>
                  <a:txBody>
                    <a:bodyPr/>
                    <a:lstStyle/>
                    <a:p>
                      <a:pPr algn="l" fontAlgn="b"/>
                      <a:r>
                        <a:rPr lang="en-US" sz="2000" b="0" i="0" u="none" strike="noStrike">
                          <a:solidFill>
                            <a:srgbClr val="000000"/>
                          </a:solidFill>
                          <a:latin typeface="Arial" pitchFamily="34" charset="0"/>
                          <a:cs typeface="Arial" pitchFamily="34" charset="0"/>
                        </a:rPr>
                        <a:t>Telephony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253081">
                <a:tc>
                  <a:txBody>
                    <a:bodyPr/>
                    <a:lstStyle/>
                    <a:p>
                      <a:pPr algn="l" fontAlgn="b"/>
                      <a:r>
                        <a:rPr lang="en-US" sz="2000" b="0" i="0" u="none" strike="noStrike" dirty="0">
                          <a:solidFill>
                            <a:srgbClr val="000000"/>
                          </a:solidFill>
                          <a:latin typeface="Arial" pitchFamily="34" charset="0"/>
                          <a:cs typeface="Arial" pitchFamily="34" charset="0"/>
                        </a:rPr>
                        <a:t>Videoconferencing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2</a:t>
            </a:r>
            <a:r>
              <a:rPr dirty="0"/>
              <a:t>)</a:t>
            </a:r>
          </a:p>
        </p:txBody>
      </p:sp>
      <p:sp>
        <p:nvSpPr>
          <p:cNvPr id="3" name="object 3"/>
          <p:cNvSpPr txBox="1"/>
          <p:nvPr/>
        </p:nvSpPr>
        <p:spPr>
          <a:xfrm>
            <a:off x="533400" y="838200"/>
            <a:ext cx="4724399" cy="63863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Bandwidth: </a:t>
            </a:r>
          </a:p>
          <a:p>
            <a:pPr marL="812800" lvl="1" indent="-342900">
              <a:spcBef>
                <a:spcPts val="700"/>
              </a:spcBef>
              <a:buFont typeface="Arial" panose="020B0604020202020204" pitchFamily="34" charset="0"/>
              <a:buChar char="•"/>
            </a:pPr>
            <a:r>
              <a:rPr lang="en-US" sz="2000" spc="-5" dirty="0">
                <a:latin typeface="Arial"/>
                <a:cs typeface="Arial"/>
              </a:rPr>
              <a:t>E-mail, audio, remote login not need much bandwidth. But file sharing and video in all forms need high bandwidth. </a:t>
            </a:r>
          </a:p>
          <a:p>
            <a:pPr marL="355600" indent="-342900">
              <a:lnSpc>
                <a:spcPct val="100000"/>
              </a:lnSpc>
              <a:spcBef>
                <a:spcPts val="700"/>
              </a:spcBef>
              <a:buFont typeface="Arial" panose="020B0604020202020204" pitchFamily="34" charset="0"/>
              <a:buChar char="•"/>
            </a:pPr>
            <a:r>
              <a:rPr lang="en-US" sz="2000" spc="-5" dirty="0">
                <a:latin typeface="Arial"/>
                <a:cs typeface="Arial"/>
              </a:rPr>
              <a:t>Delay:  </a:t>
            </a:r>
          </a:p>
          <a:p>
            <a:pPr marL="812800" lvl="1" indent="-342900">
              <a:spcBef>
                <a:spcPts val="700"/>
              </a:spcBef>
              <a:buFont typeface="Arial" panose="020B0604020202020204" pitchFamily="34" charset="0"/>
              <a:buChar char="•"/>
            </a:pPr>
            <a:r>
              <a:rPr lang="en-US" sz="2000" spc="-5" dirty="0">
                <a:latin typeface="Arial"/>
                <a:cs typeface="Arial"/>
              </a:rPr>
              <a:t>File transfer, email, audio, and video are not delay sensitive. That is if the packets are delayed uniformly across all by a few seconds, no harm is done. So, playing audio or video files from a server does not require low delay.</a:t>
            </a:r>
          </a:p>
          <a:p>
            <a:pPr marL="812800" lvl="1" indent="-342900">
              <a:spcBef>
                <a:spcPts val="700"/>
              </a:spcBef>
              <a:buFont typeface="Arial" panose="020B0604020202020204" pitchFamily="34" charset="0"/>
              <a:buChar char="•"/>
            </a:pPr>
            <a:r>
              <a:rPr lang="en-US" sz="2000" spc="-5" dirty="0">
                <a:latin typeface="Arial"/>
                <a:cs typeface="Arial"/>
              </a:rPr>
              <a:t>But, interactive applications, web access surfing and remote login are more delay sensitive. Telephony, and video conferencing are strictly delay sensitive</a:t>
            </a:r>
          </a:p>
          <a:p>
            <a:pPr marL="12700">
              <a:spcBef>
                <a:spcPts val="700"/>
              </a:spcBef>
            </a:pPr>
            <a:endParaRPr lang="en-US" sz="20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9" name="object 3">
            <a:extLst>
              <a:ext uri="{FF2B5EF4-FFF2-40B4-BE49-F238E27FC236}">
                <a16:creationId xmlns:a16="http://schemas.microsoft.com/office/drawing/2014/main" id="{C2111A03-0A18-44F0-BA93-87BB11CEDF5F}"/>
              </a:ext>
            </a:extLst>
          </p:cNvPr>
          <p:cNvSpPr txBox="1"/>
          <p:nvPr/>
        </p:nvSpPr>
        <p:spPr>
          <a:xfrm>
            <a:off x="5257800" y="1000794"/>
            <a:ext cx="4764505" cy="6040115"/>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Jitter</a:t>
            </a:r>
          </a:p>
          <a:p>
            <a:pPr marL="812800" lvl="1" indent="-342900">
              <a:spcBef>
                <a:spcPts val="700"/>
              </a:spcBef>
              <a:buFont typeface="Arial" panose="020B0604020202020204" pitchFamily="34" charset="0"/>
              <a:buChar char="•"/>
            </a:pPr>
            <a:r>
              <a:rPr lang="en-US" sz="2000" spc="-5" dirty="0">
                <a:latin typeface="Arial"/>
                <a:cs typeface="Arial"/>
              </a:rPr>
              <a:t>E-mail, file sharing and web access not sensitive to irregular arrival of packets.</a:t>
            </a:r>
          </a:p>
          <a:p>
            <a:pPr marL="812800" lvl="1" indent="-342900">
              <a:spcBef>
                <a:spcPts val="700"/>
              </a:spcBef>
              <a:buFont typeface="Arial" panose="020B0604020202020204" pitchFamily="34" charset="0"/>
              <a:buChar char="•"/>
            </a:pPr>
            <a:r>
              <a:rPr lang="en-US" sz="2000" spc="-5" dirty="0">
                <a:latin typeface="Arial"/>
                <a:cs typeface="Arial"/>
              </a:rPr>
              <a:t>Remote login is sensitive</a:t>
            </a:r>
          </a:p>
          <a:p>
            <a:pPr marL="812800" lvl="1" indent="-342900">
              <a:spcBef>
                <a:spcPts val="700"/>
              </a:spcBef>
              <a:buFont typeface="Arial" panose="020B0604020202020204" pitchFamily="34" charset="0"/>
              <a:buChar char="•"/>
            </a:pPr>
            <a:r>
              <a:rPr lang="en-US" sz="2000" spc="-5" dirty="0">
                <a:latin typeface="Arial"/>
                <a:cs typeface="Arial"/>
              </a:rPr>
              <a:t>Video and audio are extremely sensitive to Jitter</a:t>
            </a:r>
          </a:p>
          <a:p>
            <a:pPr marL="355600" indent="-342900">
              <a:lnSpc>
                <a:spcPct val="100000"/>
              </a:lnSpc>
              <a:spcBef>
                <a:spcPts val="700"/>
              </a:spcBef>
              <a:buFont typeface="Arial" panose="020B0604020202020204" pitchFamily="34" charset="0"/>
              <a:buChar char="•"/>
            </a:pPr>
            <a:r>
              <a:rPr lang="en-US" sz="2000" spc="-5" dirty="0">
                <a:latin typeface="Arial"/>
                <a:cs typeface="Arial"/>
              </a:rPr>
              <a:t>Loss:  </a:t>
            </a:r>
          </a:p>
          <a:p>
            <a:pPr marL="812800" lvl="1" indent="-342900">
              <a:spcBef>
                <a:spcPts val="700"/>
              </a:spcBef>
              <a:buFont typeface="Arial" panose="020B0604020202020204" pitchFamily="34" charset="0"/>
              <a:buChar char="•"/>
            </a:pPr>
            <a:r>
              <a:rPr lang="en-US" sz="2000" spc="-5" dirty="0">
                <a:latin typeface="Arial"/>
                <a:cs typeface="Arial"/>
              </a:rPr>
              <a:t>E-mail, file sharing, web access and remote login have more stringent requirements on loss and bits should be delivered correctly.</a:t>
            </a:r>
          </a:p>
          <a:p>
            <a:pPr marL="812800" lvl="1" indent="-342900">
              <a:spcBef>
                <a:spcPts val="700"/>
              </a:spcBef>
              <a:buFont typeface="Arial" panose="020B0604020202020204" pitchFamily="34" charset="0"/>
              <a:buChar char="•"/>
            </a:pPr>
            <a:r>
              <a:rPr lang="en-US" sz="2000" spc="-5" dirty="0">
                <a:latin typeface="Arial"/>
                <a:cs typeface="Arial"/>
              </a:rPr>
              <a:t>Audio and video applications tolerate lost packets.</a:t>
            </a:r>
          </a:p>
          <a:p>
            <a:pPr marL="1270000" lvl="2" indent="-342900">
              <a:spcBef>
                <a:spcPts val="700"/>
              </a:spcBef>
              <a:buFont typeface="Arial" panose="020B0604020202020204" pitchFamily="34" charset="0"/>
              <a:buChar char="•"/>
            </a:pPr>
            <a:r>
              <a:rPr lang="en-US" sz="2000" spc="-5" dirty="0">
                <a:latin typeface="Arial"/>
                <a:cs typeface="Arial"/>
              </a:rPr>
              <a:t>People do not notice short pauses or skipped frames.</a:t>
            </a:r>
          </a:p>
          <a:p>
            <a:pPr marL="355600" indent="-342900">
              <a:spcBef>
                <a:spcPts val="700"/>
              </a:spcBef>
              <a:buFont typeface="Arial" panose="020B0604020202020204" pitchFamily="34" charset="0"/>
              <a:buChar char="•"/>
            </a:pPr>
            <a:r>
              <a:rPr lang="en-US" sz="2000" spc="-5" dirty="0">
                <a:latin typeface="Arial"/>
                <a:cs typeface="Arial"/>
              </a:rPr>
              <a:t> </a:t>
            </a:r>
          </a:p>
        </p:txBody>
      </p:sp>
    </p:spTree>
    <p:extLst>
      <p:ext uri="{BB962C8B-B14F-4D97-AF65-F5344CB8AC3E}">
        <p14:creationId xmlns:p14="http://schemas.microsoft.com/office/powerpoint/2010/main" val="241325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765" y="163313"/>
            <a:ext cx="7468870" cy="574040"/>
          </a:xfrm>
          <a:prstGeom prst="rect">
            <a:avLst/>
          </a:prstGeom>
        </p:spPr>
        <p:txBody>
          <a:bodyPr vert="horz" wrap="square" lIns="0" tIns="12700" rIns="0" bIns="0" rtlCol="0">
            <a:spAutoFit/>
          </a:bodyPr>
          <a:lstStyle/>
          <a:p>
            <a:pPr marL="12700">
              <a:lnSpc>
                <a:spcPct val="100000"/>
              </a:lnSpc>
              <a:spcBef>
                <a:spcPts val="100"/>
              </a:spcBef>
            </a:pPr>
            <a:r>
              <a:rPr dirty="0"/>
              <a:t>Store-and-Forward Packet</a:t>
            </a:r>
            <a:r>
              <a:rPr spc="-135" dirty="0"/>
              <a:t> </a:t>
            </a:r>
            <a:r>
              <a:rPr dirty="0"/>
              <a:t>Switching</a:t>
            </a:r>
          </a:p>
        </p:txBody>
      </p:sp>
      <p:sp>
        <p:nvSpPr>
          <p:cNvPr id="4" name="object 4"/>
          <p:cNvSpPr txBox="1"/>
          <p:nvPr/>
        </p:nvSpPr>
        <p:spPr>
          <a:xfrm>
            <a:off x="533400" y="847855"/>
            <a:ext cx="6477000" cy="3703578"/>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Components of the network layer</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ISP equipment (routers connected by transmission lines)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Host H1 is directly connected to one of the router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Home computer plugged into MODEM</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H2 is a LAN, with an office Internet with a router, F, owned and operated by the customer.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The router has a leased line  to the ISP’s equipment.</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F is not part of ISP, but it runs the same algorithms as the ISP’s routers. </a:t>
            </a:r>
            <a:endParaRPr lang="en-US" sz="2400" spc="-5" dirty="0">
              <a:uFill>
                <a:solidFill>
                  <a:srgbClr val="000000"/>
                </a:solidFill>
              </a:uFill>
              <a:latin typeface="Arial"/>
              <a:cs typeface="Arial"/>
            </a:endParaRPr>
          </a:p>
          <a:p>
            <a:pPr marL="12700" marR="5080">
              <a:lnSpc>
                <a:spcPct val="100000"/>
              </a:lnSpc>
              <a:spcBef>
                <a:spcPts val="100"/>
              </a:spcBef>
            </a:pPr>
            <a:endParaRPr lang="en-US" sz="2400" spc="-5" dirty="0">
              <a:uFill>
                <a:solidFill>
                  <a:srgbClr val="000000"/>
                </a:solidFill>
              </a:uFill>
              <a:latin typeface="Arial"/>
              <a:cs typeface="Arial"/>
            </a:endParaRPr>
          </a:p>
        </p:txBody>
      </p:sp>
      <p:grpSp>
        <p:nvGrpSpPr>
          <p:cNvPr id="8" name="Group 7">
            <a:extLst>
              <a:ext uri="{FF2B5EF4-FFF2-40B4-BE49-F238E27FC236}">
                <a16:creationId xmlns:a16="http://schemas.microsoft.com/office/drawing/2014/main" id="{CC05B981-7370-4CF6-9A85-C0A4B4126E6A}"/>
              </a:ext>
            </a:extLst>
          </p:cNvPr>
          <p:cNvGrpSpPr>
            <a:grpSpLocks noGrp="1" noUngrp="1" noChangeAspect="1"/>
          </p:cNvGrpSpPr>
          <p:nvPr/>
        </p:nvGrpSpPr>
        <p:grpSpPr>
          <a:xfrm>
            <a:off x="867418" y="4333744"/>
            <a:ext cx="8809982" cy="2981456"/>
            <a:chOff x="685800" y="2112963"/>
            <a:chExt cx="7772400" cy="3144837"/>
          </a:xfrm>
        </p:grpSpPr>
        <p:pic>
          <p:nvPicPr>
            <p:cNvPr id="9" name="Picture 8" descr="05_Page_01.tif">
              <a:extLst>
                <a:ext uri="{FF2B5EF4-FFF2-40B4-BE49-F238E27FC236}">
                  <a16:creationId xmlns:a16="http://schemas.microsoft.com/office/drawing/2014/main" id="{68374ED3-191A-4D62-9D9F-5FD007B15F6C}"/>
                </a:ext>
              </a:extLst>
            </p:cNvPr>
            <p:cNvPicPr>
              <a:picLocks noRot="1" noChangeAspect="1" noMove="1" noResize="1"/>
            </p:cNvPicPr>
            <p:nvPr isPhoto="1"/>
          </p:nvPicPr>
          <p:blipFill>
            <a:blip r:embed="rId2" cstate="print">
              <a:lum/>
            </a:blip>
            <a:stretch>
              <a:fillRect/>
            </a:stretch>
          </p:blipFill>
          <p:spPr>
            <a:xfrm>
              <a:off x="685800" y="2112963"/>
              <a:ext cx="7772400" cy="2630487"/>
            </a:xfrm>
            <a:prstGeom prst="rect">
              <a:avLst/>
            </a:prstGeom>
            <a:noFill/>
            <a:ln>
              <a:noFill/>
            </a:ln>
          </p:spPr>
        </p:pic>
        <p:sp>
          <p:nvSpPr>
            <p:cNvPr id="10" name="Rectangle 9">
              <a:extLst>
                <a:ext uri="{FF2B5EF4-FFF2-40B4-BE49-F238E27FC236}">
                  <a16:creationId xmlns:a16="http://schemas.microsoft.com/office/drawing/2014/main" id="{C07EE45D-7AFE-4941-922E-7B4E3A533642}"/>
                </a:ext>
              </a:extLst>
            </p:cNvPr>
            <p:cNvSpPr/>
            <p:nvPr/>
          </p:nvSpPr>
          <p:spPr>
            <a:xfrm>
              <a:off x="685800" y="4914900"/>
              <a:ext cx="7772400" cy="342900"/>
            </a:xfrm>
            <a:prstGeom prst="rect">
              <a:avLst/>
            </a:prstGeom>
            <a:noFill/>
            <a:ln>
              <a:noFill/>
            </a:ln>
          </p:spPr>
          <p:txBody>
            <a:bodyPr anchor="ctr">
              <a:noAutofit/>
            </a:bodyPr>
            <a:lstStyle/>
            <a:p>
              <a:pPr algn="ctr"/>
              <a:r>
                <a:rPr lang="en-US" sz="2000" dirty="0"/>
                <a:t>The environment of the network layer protocols.</a:t>
              </a:r>
            </a:p>
          </p:txBody>
        </p:sp>
      </p:grpSp>
      <p:sp>
        <p:nvSpPr>
          <p:cNvPr id="11" name="object 4">
            <a:extLst>
              <a:ext uri="{FF2B5EF4-FFF2-40B4-BE49-F238E27FC236}">
                <a16:creationId xmlns:a16="http://schemas.microsoft.com/office/drawing/2014/main" id="{0E7FF718-3EE5-4499-A51F-818E62CF94E2}"/>
              </a:ext>
            </a:extLst>
          </p:cNvPr>
          <p:cNvSpPr txBox="1"/>
          <p:nvPr/>
        </p:nvSpPr>
        <p:spPr>
          <a:xfrm>
            <a:off x="7010400" y="899895"/>
            <a:ext cx="2667000" cy="27828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000" spc="-5" dirty="0">
                <a:uFill>
                  <a:solidFill>
                    <a:srgbClr val="000000"/>
                  </a:solidFill>
                </a:uFill>
                <a:latin typeface="Arial"/>
                <a:cs typeface="Arial"/>
              </a:rPr>
              <a:t>Host sends the packet to the  nearest router, which will be forwarded to the next router along the path until it reaches the destination.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3</a:t>
            </a:r>
            <a:r>
              <a:rPr dirty="0"/>
              <a:t>)</a:t>
            </a:r>
          </a:p>
        </p:txBody>
      </p:sp>
      <p:sp>
        <p:nvSpPr>
          <p:cNvPr id="3" name="object 3"/>
          <p:cNvSpPr txBox="1"/>
          <p:nvPr/>
        </p:nvSpPr>
        <p:spPr>
          <a:xfrm>
            <a:off x="533400" y="838200"/>
            <a:ext cx="9067800" cy="652742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Network support different categories of QoS</a:t>
            </a:r>
          </a:p>
          <a:p>
            <a:pPr marL="812800" lvl="1" indent="-342900">
              <a:spcBef>
                <a:spcPts val="700"/>
              </a:spcBef>
              <a:buFont typeface="Arial" panose="020B0604020202020204" pitchFamily="34" charset="0"/>
              <a:buChar char="•"/>
            </a:pPr>
            <a:r>
              <a:rPr lang="en-US" sz="2400" spc="-5" dirty="0">
                <a:latin typeface="Arial"/>
                <a:cs typeface="Arial"/>
              </a:rPr>
              <a:t>Constant bit rate (telephony)</a:t>
            </a:r>
          </a:p>
          <a:p>
            <a:pPr marL="1270000" lvl="2" indent="-342900">
              <a:spcBef>
                <a:spcPts val="700"/>
              </a:spcBef>
              <a:buFont typeface="Arial" panose="020B0604020202020204" pitchFamily="34" charset="0"/>
              <a:buChar char="•"/>
            </a:pPr>
            <a:r>
              <a:rPr lang="en-US" sz="2400" spc="-5" dirty="0">
                <a:latin typeface="Arial"/>
                <a:cs typeface="Arial"/>
              </a:rPr>
              <a:t>Simulate a wire by providing uniform bandwidth and a uniform delay</a:t>
            </a:r>
          </a:p>
          <a:p>
            <a:pPr marL="812800" lvl="1" indent="-342900">
              <a:spcBef>
                <a:spcPts val="700"/>
              </a:spcBef>
              <a:buFont typeface="Arial" panose="020B0604020202020204" pitchFamily="34" charset="0"/>
              <a:buChar char="•"/>
            </a:pPr>
            <a:r>
              <a:rPr lang="en-US" sz="2400" spc="-5" dirty="0">
                <a:latin typeface="Arial"/>
                <a:cs typeface="Arial"/>
              </a:rPr>
              <a:t>Real-time variable bit rate (e.g., compressed video conferencing)</a:t>
            </a:r>
          </a:p>
          <a:p>
            <a:pPr marL="1270000" lvl="2" indent="-342900">
              <a:spcBef>
                <a:spcPts val="700"/>
              </a:spcBef>
              <a:buFont typeface="Arial" panose="020B0604020202020204" pitchFamily="34" charset="0"/>
              <a:buChar char="•"/>
            </a:pPr>
            <a:r>
              <a:rPr lang="en-US" sz="2400" spc="-5" dirty="0">
                <a:latin typeface="Arial"/>
                <a:cs typeface="Arial"/>
              </a:rPr>
              <a:t>Sending a complex frame requires many bits, where a shot of white ball requires less bits.</a:t>
            </a:r>
          </a:p>
          <a:p>
            <a:pPr marL="812800" lvl="1" indent="-342900">
              <a:spcBef>
                <a:spcPts val="700"/>
              </a:spcBef>
              <a:buFont typeface="Arial" panose="020B0604020202020204" pitchFamily="34" charset="0"/>
              <a:buChar char="•"/>
            </a:pPr>
            <a:r>
              <a:rPr lang="en-US" sz="2400" spc="-5" dirty="0">
                <a:latin typeface="Arial"/>
                <a:cs typeface="Arial"/>
              </a:rPr>
              <a:t>Non-real-time variable bit rate (e.g., watching a movie on demand)</a:t>
            </a:r>
          </a:p>
          <a:p>
            <a:pPr marL="1270000" lvl="2" indent="-342900">
              <a:spcBef>
                <a:spcPts val="700"/>
              </a:spcBef>
              <a:buFont typeface="Arial" panose="020B0604020202020204" pitchFamily="34" charset="0"/>
              <a:buChar char="•"/>
            </a:pPr>
            <a:r>
              <a:rPr lang="en-US" sz="2400" spc="-5" dirty="0">
                <a:latin typeface="Arial"/>
                <a:cs typeface="Arial"/>
              </a:rPr>
              <a:t>Buffering can be used</a:t>
            </a:r>
          </a:p>
          <a:p>
            <a:pPr marL="812800" lvl="1" indent="-342900">
              <a:spcBef>
                <a:spcPts val="700"/>
              </a:spcBef>
              <a:buFont typeface="Arial" panose="020B0604020202020204" pitchFamily="34" charset="0"/>
              <a:buChar char="•"/>
            </a:pPr>
            <a:r>
              <a:rPr lang="en-US" sz="2400" spc="-5" dirty="0">
                <a:latin typeface="Arial"/>
                <a:cs typeface="Arial"/>
              </a:rPr>
              <a:t>Available bit rate (e.g., file transfer)</a:t>
            </a:r>
          </a:p>
          <a:p>
            <a:pPr marL="927100" lvl="2">
              <a:spcBef>
                <a:spcPts val="700"/>
              </a:spcBef>
            </a:pPr>
            <a:r>
              <a:rPr lang="en-US" sz="2400" spc="-5" dirty="0">
                <a:latin typeface="Arial"/>
                <a:cs typeface="Arial"/>
              </a:rPr>
              <a:t>-Use the available bandwidth.</a:t>
            </a:r>
          </a:p>
          <a:p>
            <a:pPr marL="355600" indent="-342900">
              <a:lnSpc>
                <a:spcPct val="100000"/>
              </a:lnSpc>
              <a:spcBef>
                <a:spcPts val="700"/>
              </a:spcBef>
              <a:buFont typeface="Arial" panose="020B0604020202020204" pitchFamily="34" charset="0"/>
              <a:buChar char="•"/>
            </a:pPr>
            <a:endParaRPr lang="en-US" sz="2400" spc="-5" dirty="0">
              <a:latin typeface="Arial"/>
              <a:cs typeface="Arial"/>
            </a:endParaRPr>
          </a:p>
          <a:p>
            <a:pPr marL="12700">
              <a:spcBef>
                <a:spcPts val="700"/>
              </a:spcBef>
            </a:pPr>
            <a:endParaRPr lang="en-US" sz="24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Tree>
    <p:extLst>
      <p:ext uri="{BB962C8B-B14F-4D97-AF65-F5344CB8AC3E}">
        <p14:creationId xmlns:p14="http://schemas.microsoft.com/office/powerpoint/2010/main" val="2059566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845" y="728726"/>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(2)</a:t>
            </a:r>
          </a:p>
        </p:txBody>
      </p:sp>
      <p:sp>
        <p:nvSpPr>
          <p:cNvPr id="3" name="object 3"/>
          <p:cNvSpPr txBox="1"/>
          <p:nvPr/>
        </p:nvSpPr>
        <p:spPr>
          <a:xfrm>
            <a:off x="1600200" y="1828800"/>
            <a:ext cx="71227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Network provides service with different kinds of QoS  (Quality of Service) </a:t>
            </a:r>
            <a:r>
              <a:rPr sz="2400" dirty="0">
                <a:latin typeface="Arial"/>
                <a:cs typeface="Arial"/>
              </a:rPr>
              <a:t>to </a:t>
            </a:r>
            <a:r>
              <a:rPr sz="2400" spc="-5" dirty="0">
                <a:latin typeface="Arial"/>
                <a:cs typeface="Arial"/>
              </a:rPr>
              <a:t>meet application</a:t>
            </a:r>
            <a:r>
              <a:rPr sz="2400" spc="-45" dirty="0">
                <a:latin typeface="Arial"/>
                <a:cs typeface="Arial"/>
              </a:rPr>
              <a:t> </a:t>
            </a:r>
            <a:r>
              <a:rPr sz="2400" spc="-5" dirty="0">
                <a:latin typeface="Arial"/>
                <a:cs typeface="Arial"/>
              </a:rPr>
              <a:t>requirements</a:t>
            </a:r>
            <a:endParaRPr sz="24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377333396"/>
              </p:ext>
            </p:extLst>
          </p:nvPr>
        </p:nvGraphicFramePr>
        <p:xfrm>
          <a:off x="1919885" y="2953513"/>
          <a:ext cx="6102350" cy="1865374"/>
        </p:xfrm>
        <a:graphic>
          <a:graphicData uri="http://schemas.openxmlformats.org/drawingml/2006/table">
            <a:tbl>
              <a:tblPr firstRow="1" bandRow="1">
                <a:tableStyleId>{2D5ABB26-0587-4C30-8999-92F81FD0307C}</a:tableStyleId>
              </a:tblPr>
              <a:tblGrid>
                <a:gridCol w="3517265">
                  <a:extLst>
                    <a:ext uri="{9D8B030D-6E8A-4147-A177-3AD203B41FA5}">
                      <a16:colId xmlns:a16="http://schemas.microsoft.com/office/drawing/2014/main" val="20000"/>
                    </a:ext>
                  </a:extLst>
                </a:gridCol>
                <a:gridCol w="2585085">
                  <a:extLst>
                    <a:ext uri="{9D8B030D-6E8A-4147-A177-3AD203B41FA5}">
                      <a16:colId xmlns:a16="http://schemas.microsoft.com/office/drawing/2014/main" val="20001"/>
                    </a:ext>
                  </a:extLst>
                </a:gridCol>
              </a:tblGrid>
              <a:tr h="373379">
                <a:tc>
                  <a:txBody>
                    <a:bodyPr/>
                    <a:lstStyle/>
                    <a:p>
                      <a:pPr marL="94615">
                        <a:lnSpc>
                          <a:spcPct val="100000"/>
                        </a:lnSpc>
                        <a:spcBef>
                          <a:spcPts val="305"/>
                        </a:spcBef>
                      </a:pPr>
                      <a:r>
                        <a:rPr sz="1800" b="1" spc="-5" dirty="0">
                          <a:latin typeface="Arial"/>
                          <a:cs typeface="Arial"/>
                        </a:rPr>
                        <a:t>Network</a:t>
                      </a:r>
                      <a:r>
                        <a:rPr sz="1800" b="1" spc="-15" dirty="0">
                          <a:latin typeface="Arial"/>
                          <a:cs typeface="Arial"/>
                        </a:rPr>
                        <a:t> </a:t>
                      </a:r>
                      <a:r>
                        <a:rPr sz="1800" b="1" spc="-10" dirty="0">
                          <a:latin typeface="Arial"/>
                          <a:cs typeface="Arial"/>
                        </a:rPr>
                        <a:t>Service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345">
                        <a:lnSpc>
                          <a:spcPct val="100000"/>
                        </a:lnSpc>
                        <a:spcBef>
                          <a:spcPts val="305"/>
                        </a:spcBef>
                      </a:pPr>
                      <a:r>
                        <a:rPr sz="1800" b="1" spc="-5" dirty="0">
                          <a:latin typeface="Arial"/>
                          <a:cs typeface="Arial"/>
                        </a:rPr>
                        <a:t>Application</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372618">
                <a:tc>
                  <a:txBody>
                    <a:bodyPr/>
                    <a:lstStyle/>
                    <a:p>
                      <a:pPr marL="94615">
                        <a:lnSpc>
                          <a:spcPct val="100000"/>
                        </a:lnSpc>
                        <a:spcBef>
                          <a:spcPts val="305"/>
                        </a:spcBef>
                      </a:pPr>
                      <a:r>
                        <a:rPr sz="1800" spc="-5" dirty="0">
                          <a:latin typeface="Arial"/>
                          <a:cs typeface="Arial"/>
                        </a:rPr>
                        <a:t>Constant 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30" dirty="0">
                          <a:latin typeface="Arial"/>
                          <a:cs typeface="Arial"/>
                        </a:rPr>
                        <a:t>Telephony</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373380">
                <a:tc>
                  <a:txBody>
                    <a:bodyPr/>
                    <a:lstStyle/>
                    <a:p>
                      <a:pPr marL="94615">
                        <a:lnSpc>
                          <a:spcPct val="100000"/>
                        </a:lnSpc>
                        <a:spcBef>
                          <a:spcPts val="305"/>
                        </a:spcBef>
                      </a:pPr>
                      <a:r>
                        <a:rPr sz="1800" spc="-5" dirty="0">
                          <a:latin typeface="Arial"/>
                          <a:cs typeface="Arial"/>
                        </a:rPr>
                        <a:t>Real-time </a:t>
                      </a:r>
                      <a:r>
                        <a:rPr sz="1800" dirty="0">
                          <a:latin typeface="Arial"/>
                          <a:cs typeface="Arial"/>
                        </a:rPr>
                        <a:t>variable bit</a:t>
                      </a:r>
                      <a:r>
                        <a:rPr sz="1800" spc="-40" dirty="0">
                          <a:latin typeface="Arial"/>
                          <a:cs typeface="Arial"/>
                        </a:rPr>
                        <a:t> </a:t>
                      </a:r>
                      <a:r>
                        <a:rPr sz="1800" spc="-5" dirty="0">
                          <a:latin typeface="Arial"/>
                          <a:cs typeface="Arial"/>
                        </a:rPr>
                        <a:t>rate</a:t>
                      </a:r>
                      <a:endParaRPr sz="1800" dirty="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spc="-5" dirty="0">
                          <a:latin typeface="Arial"/>
                          <a:cs typeface="Arial"/>
                        </a:rPr>
                        <a:t>Videoconferencing</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72617">
                <a:tc>
                  <a:txBody>
                    <a:bodyPr/>
                    <a:lstStyle/>
                    <a:p>
                      <a:pPr marL="94615">
                        <a:lnSpc>
                          <a:spcPct val="100000"/>
                        </a:lnSpc>
                        <a:spcBef>
                          <a:spcPts val="305"/>
                        </a:spcBef>
                      </a:pPr>
                      <a:r>
                        <a:rPr sz="1800" spc="-5" dirty="0">
                          <a:latin typeface="Arial"/>
                          <a:cs typeface="Arial"/>
                        </a:rPr>
                        <a:t>Non-real-time </a:t>
                      </a:r>
                      <a:r>
                        <a:rPr sz="1800" dirty="0">
                          <a:latin typeface="Arial"/>
                          <a:cs typeface="Arial"/>
                        </a:rPr>
                        <a:t>variable bit</a:t>
                      </a:r>
                      <a:r>
                        <a:rPr sz="1800" spc="-70"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Streaming a</a:t>
                      </a:r>
                      <a:r>
                        <a:rPr sz="1800" spc="-45" dirty="0">
                          <a:latin typeface="Arial"/>
                          <a:cs typeface="Arial"/>
                        </a:rPr>
                        <a:t> </a:t>
                      </a:r>
                      <a:r>
                        <a:rPr sz="1800" dirty="0">
                          <a:latin typeface="Arial"/>
                          <a:cs typeface="Arial"/>
                        </a:rPr>
                        <a:t>movie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373380">
                <a:tc>
                  <a:txBody>
                    <a:bodyPr/>
                    <a:lstStyle/>
                    <a:p>
                      <a:pPr marL="94615">
                        <a:lnSpc>
                          <a:spcPct val="100000"/>
                        </a:lnSpc>
                        <a:spcBef>
                          <a:spcPts val="305"/>
                        </a:spcBef>
                      </a:pPr>
                      <a:r>
                        <a:rPr sz="1800" spc="-10" dirty="0">
                          <a:latin typeface="Arial"/>
                          <a:cs typeface="Arial"/>
                        </a:rPr>
                        <a:t>Available </a:t>
                      </a:r>
                      <a:r>
                        <a:rPr sz="1800" spc="-5" dirty="0">
                          <a:latin typeface="Arial"/>
                          <a:cs typeface="Arial"/>
                        </a:rPr>
                        <a:t>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File</a:t>
                      </a:r>
                      <a:r>
                        <a:rPr sz="1800" spc="-15" dirty="0">
                          <a:latin typeface="Arial"/>
                          <a:cs typeface="Arial"/>
                        </a:rPr>
                        <a:t> </a:t>
                      </a:r>
                      <a:r>
                        <a:rPr sz="1800" dirty="0">
                          <a:latin typeface="Arial"/>
                          <a:cs typeface="Arial"/>
                        </a:rPr>
                        <a:t>transfer</a:t>
                      </a: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2613914" y="5470652"/>
            <a:ext cx="482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a:t>
            </a:r>
            <a:r>
              <a:rPr sz="1800" spc="-5" dirty="0">
                <a:solidFill>
                  <a:srgbClr val="FF2BD8"/>
                </a:solidFill>
                <a:latin typeface="Arial"/>
                <a:cs typeface="Arial"/>
              </a:rPr>
              <a:t>of </a:t>
            </a:r>
            <a:r>
              <a:rPr sz="1800" dirty="0">
                <a:solidFill>
                  <a:srgbClr val="FF2BD8"/>
                </a:solidFill>
                <a:latin typeface="Arial"/>
                <a:cs typeface="Arial"/>
              </a:rPr>
              <a:t>QoS </a:t>
            </a:r>
            <a:r>
              <a:rPr sz="1800" spc="-5" dirty="0">
                <a:solidFill>
                  <a:srgbClr val="FF2BD8"/>
                </a:solidFill>
                <a:latin typeface="Arial"/>
                <a:cs typeface="Arial"/>
              </a:rPr>
              <a:t>categories </a:t>
            </a:r>
            <a:r>
              <a:rPr sz="1800" dirty="0">
                <a:solidFill>
                  <a:srgbClr val="FF2BD8"/>
                </a:solidFill>
                <a:latin typeface="Arial"/>
                <a:cs typeface="Arial"/>
              </a:rPr>
              <a:t>from </a:t>
            </a:r>
            <a:r>
              <a:rPr sz="1800" spc="-50" dirty="0">
                <a:solidFill>
                  <a:srgbClr val="FF2BD8"/>
                </a:solidFill>
                <a:latin typeface="Arial"/>
                <a:cs typeface="Arial"/>
              </a:rPr>
              <a:t>ATM</a:t>
            </a:r>
            <a:r>
              <a:rPr sz="1800" spc="-200" dirty="0">
                <a:solidFill>
                  <a:srgbClr val="FF2BD8"/>
                </a:solidFill>
                <a:latin typeface="Arial"/>
                <a:cs typeface="Arial"/>
              </a:rPr>
              <a:t> </a:t>
            </a:r>
            <a:r>
              <a:rPr sz="1800" dirty="0">
                <a:solidFill>
                  <a:srgbClr val="FF2BD8"/>
                </a:solidFill>
                <a:latin typeface="Arial"/>
                <a:cs typeface="Arial"/>
              </a:rPr>
              <a:t>networks</a:t>
            </a:r>
            <a:endParaRPr sz="180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645"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(1)</a:t>
            </a:r>
          </a:p>
        </p:txBody>
      </p:sp>
      <p:sp>
        <p:nvSpPr>
          <p:cNvPr id="6" name="object 6"/>
          <p:cNvSpPr txBox="1"/>
          <p:nvPr/>
        </p:nvSpPr>
        <p:spPr>
          <a:xfrm>
            <a:off x="609600" y="1676400"/>
            <a:ext cx="8686800" cy="570669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We must know that traffic is being guaranteed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traffic in data is BURSTY!</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Bursts in the traffic are difficult to handle than constant rate traffic as they can fill the buffers and cause packets to be lost.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Traffic shaping </a:t>
            </a:r>
            <a:endParaRPr lang="en-US" sz="2400" spc="-5" dirty="0">
              <a:latin typeface="Arial"/>
              <a:cs typeface="Arial"/>
            </a:endParaRPr>
          </a:p>
          <a:p>
            <a:pPr marL="812800" marR="5080" lvl="1" indent="-342900">
              <a:spcBef>
                <a:spcPts val="100"/>
              </a:spcBef>
              <a:buFont typeface="Arial" panose="020B0604020202020204" pitchFamily="34" charset="0"/>
              <a:buChar char="•"/>
            </a:pPr>
            <a:r>
              <a:rPr sz="2400" spc="-5" dirty="0">
                <a:latin typeface="Arial"/>
                <a:cs typeface="Arial"/>
              </a:rPr>
              <a:t>regulates the  average rate and</a:t>
            </a:r>
            <a:r>
              <a:rPr sz="2400" spc="-25" dirty="0">
                <a:latin typeface="Arial"/>
                <a:cs typeface="Arial"/>
              </a:rPr>
              <a:t> </a:t>
            </a:r>
            <a:r>
              <a:rPr sz="2400" spc="-5" dirty="0">
                <a:latin typeface="Arial"/>
                <a:cs typeface="Arial"/>
              </a:rPr>
              <a:t>burstiness</a:t>
            </a:r>
            <a:endParaRPr lang="en-US" sz="2400" spc="-5" dirty="0">
              <a:latin typeface="Arial"/>
              <a:cs typeface="Arial"/>
            </a:endParaRP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Monitoring traffic flow is called  “Traffic policing”</a:t>
            </a: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Traffic shaping and Traffic policing are important for real-time data (audio and video).</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395641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bucket algorithm</a:t>
            </a:r>
            <a:endParaRPr dirty="0"/>
          </a:p>
        </p:txBody>
      </p:sp>
      <p:sp>
        <p:nvSpPr>
          <p:cNvPr id="6" name="object 6"/>
          <p:cNvSpPr txBox="1"/>
          <p:nvPr/>
        </p:nvSpPr>
        <p:spPr>
          <a:xfrm>
            <a:off x="533400" y="1295400"/>
            <a:ext cx="8686800" cy="5681042"/>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Sliding window controls the data to be transmitted.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Leaky bucket algorithm</a:t>
            </a:r>
          </a:p>
          <a:p>
            <a:pPr marL="812800" marR="5080" lvl="1" indent="-342900">
              <a:spcBef>
                <a:spcPts val="100"/>
              </a:spcBef>
              <a:buFont typeface="Arial" panose="020B0604020202020204" pitchFamily="34" charset="0"/>
              <a:buChar char="•"/>
            </a:pPr>
            <a:r>
              <a:rPr lang="en-US" sz="2400" spc="-5" dirty="0">
                <a:latin typeface="Arial"/>
                <a:cs typeface="Arial"/>
              </a:rPr>
              <a:t>Imagine a bucket with a small hole at the bottom.</a:t>
            </a:r>
          </a:p>
          <a:p>
            <a:pPr marL="812800" marR="5080" lvl="1" indent="-342900">
              <a:spcBef>
                <a:spcPts val="100"/>
              </a:spcBef>
              <a:buFont typeface="Arial" panose="020B0604020202020204" pitchFamily="34" charset="0"/>
              <a:buChar char="•"/>
            </a:pPr>
            <a:r>
              <a:rPr lang="en-US" sz="2400" spc="-5" dirty="0">
                <a:latin typeface="Arial"/>
                <a:cs typeface="Arial"/>
              </a:rPr>
              <a:t>No matter the rate the data enters, the outflow is constant.</a:t>
            </a:r>
          </a:p>
          <a:p>
            <a:pPr marL="812800" marR="5080" lvl="1" indent="-342900">
              <a:spcBef>
                <a:spcPts val="100"/>
              </a:spcBef>
              <a:buFont typeface="Arial" panose="020B0604020202020204" pitchFamily="34" charset="0"/>
              <a:buChar char="•"/>
            </a:pPr>
            <a:r>
              <a:rPr lang="en-US" sz="2400" spc="-5" dirty="0">
                <a:latin typeface="Arial"/>
                <a:cs typeface="Arial"/>
              </a:rPr>
              <a:t>Once the bucket is full with a capacity B, any additional water splits over the sides and lost.</a:t>
            </a:r>
          </a:p>
          <a:p>
            <a:pPr marL="812800" marR="5080" lvl="1" indent="-342900">
              <a:spcBef>
                <a:spcPts val="100"/>
              </a:spcBef>
              <a:buFont typeface="Arial" panose="020B0604020202020204" pitchFamily="34" charset="0"/>
              <a:buChar char="•"/>
            </a:pPr>
            <a:r>
              <a:rPr lang="en-US" sz="2400" spc="-5" dirty="0">
                <a:latin typeface="Arial"/>
                <a:cs typeface="Arial"/>
              </a:rPr>
              <a:t>Algorithm</a:t>
            </a:r>
          </a:p>
          <a:p>
            <a:pPr marL="1270000" marR="5080" lvl="2" indent="-342900">
              <a:spcBef>
                <a:spcPts val="100"/>
              </a:spcBef>
              <a:buFont typeface="Arial" panose="020B0604020202020204" pitchFamily="34" charset="0"/>
              <a:buChar char="•"/>
            </a:pPr>
            <a:r>
              <a:rPr lang="en-US" sz="2400" spc="-5" dirty="0">
                <a:latin typeface="Arial"/>
                <a:cs typeface="Arial"/>
              </a:rPr>
              <a:t>Each host is connected to the network containing a leaky bucket.</a:t>
            </a:r>
          </a:p>
          <a:p>
            <a:pPr marL="1270000" marR="5080" lvl="2" indent="-342900">
              <a:spcBef>
                <a:spcPts val="100"/>
              </a:spcBef>
              <a:buFont typeface="Arial" panose="020B0604020202020204" pitchFamily="34" charset="0"/>
              <a:buChar char="•"/>
            </a:pPr>
            <a:r>
              <a:rPr lang="en-US" sz="2400" spc="-5" dirty="0">
                <a:latin typeface="Arial"/>
                <a:cs typeface="Arial"/>
              </a:rPr>
              <a:t>If the packet arrives when the bucket is full, it is queued until enough water leaks out to hold it or be discarded.</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253923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and Token buckets</a:t>
            </a:r>
            <a:endParaRPr dirty="0"/>
          </a:p>
        </p:txBody>
      </p:sp>
      <p:grpSp>
        <p:nvGrpSpPr>
          <p:cNvPr id="4" name="Group 3">
            <a:extLst>
              <a:ext uri="{FF2B5EF4-FFF2-40B4-BE49-F238E27FC236}">
                <a16:creationId xmlns:a16="http://schemas.microsoft.com/office/drawing/2014/main" id="{771E41F1-20F1-4FE9-9ACF-E7F9ECCB29A4}"/>
              </a:ext>
            </a:extLst>
          </p:cNvPr>
          <p:cNvGrpSpPr>
            <a:grpSpLocks noGrp="1" noUngrp="1" noChangeAspect="1"/>
          </p:cNvGrpSpPr>
          <p:nvPr/>
        </p:nvGrpSpPr>
        <p:grpSpPr>
          <a:xfrm>
            <a:off x="685800" y="1828800"/>
            <a:ext cx="7772400" cy="3454400"/>
            <a:chOff x="685800" y="1955800"/>
            <a:chExt cx="7772400" cy="3454400"/>
          </a:xfrm>
        </p:grpSpPr>
        <p:pic>
          <p:nvPicPr>
            <p:cNvPr id="5" name="Picture 4" descr="05_Page_25.tif">
              <a:extLst>
                <a:ext uri="{FF2B5EF4-FFF2-40B4-BE49-F238E27FC236}">
                  <a16:creationId xmlns:a16="http://schemas.microsoft.com/office/drawing/2014/main" id="{86FF3C81-880E-4A44-BBD4-02FAE493A35A}"/>
                </a:ext>
              </a:extLst>
            </p:cNvPr>
            <p:cNvPicPr>
              <a:picLocks noRot="1" noChangeAspect="1" noMove="1" noResize="1"/>
            </p:cNvPicPr>
            <p:nvPr isPhoto="1"/>
          </p:nvPicPr>
          <p:blipFill>
            <a:blip r:embed="rId2" cstate="print">
              <a:lum/>
            </a:blip>
            <a:stretch>
              <a:fillRect/>
            </a:stretch>
          </p:blipFill>
          <p:spPr>
            <a:xfrm>
              <a:off x="685800" y="1955800"/>
              <a:ext cx="7772400" cy="2944813"/>
            </a:xfrm>
            <a:prstGeom prst="rect">
              <a:avLst/>
            </a:prstGeom>
            <a:noFill/>
            <a:ln>
              <a:noFill/>
            </a:ln>
          </p:spPr>
        </p:pic>
        <p:sp>
          <p:nvSpPr>
            <p:cNvPr id="7" name="Rectangle 6">
              <a:extLst>
                <a:ext uri="{FF2B5EF4-FFF2-40B4-BE49-F238E27FC236}">
                  <a16:creationId xmlns:a16="http://schemas.microsoft.com/office/drawing/2014/main" id="{B2F709F8-BE8F-453B-AD48-E926B9F0AF46}"/>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Shaping packets. (b) A leaky bucket. (c) A token bucket.</a:t>
              </a:r>
            </a:p>
          </p:txBody>
        </p:sp>
      </p:grpSp>
    </p:spTree>
    <p:extLst>
      <p:ext uri="{BB962C8B-B14F-4D97-AF65-F5344CB8AC3E}">
        <p14:creationId xmlns:p14="http://schemas.microsoft.com/office/powerpoint/2010/main" val="3770228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Token bucket algorithm</a:t>
            </a:r>
            <a:endParaRPr dirty="0"/>
          </a:p>
        </p:txBody>
      </p:sp>
      <p:sp>
        <p:nvSpPr>
          <p:cNvPr id="6" name="object 6"/>
          <p:cNvSpPr txBox="1"/>
          <p:nvPr/>
        </p:nvSpPr>
        <p:spPr>
          <a:xfrm>
            <a:off x="533400" y="1295400"/>
            <a:ext cx="8686800" cy="529888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Imagine a bucket that is being filled. A tap is running at the rate R and the bucket has a capacity of B, as before.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To send a packet, we must able to take water or tokens as out of bucket.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If the bucket is empty, we must wait till tokens arrive.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No more than a fixed number of tokens can accumulate in the bucket.</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r>
              <a:rPr lang="en-US" sz="2400" spc="-5" dirty="0">
                <a:latin typeface="Arial"/>
                <a:cs typeface="Arial"/>
              </a:rPr>
              <a:t>Both leaky and token bucket algorithms smoothen the traffic by limiting the rate of flow.</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694326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166718"/>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(3)</a:t>
            </a:r>
          </a:p>
        </p:txBody>
      </p:sp>
      <p:grpSp>
        <p:nvGrpSpPr>
          <p:cNvPr id="26" name="Group 25">
            <a:extLst>
              <a:ext uri="{FF2B5EF4-FFF2-40B4-BE49-F238E27FC236}">
                <a16:creationId xmlns:a16="http://schemas.microsoft.com/office/drawing/2014/main" id="{DFEAF3F9-2CF0-4612-B43A-8A06059452BB}"/>
              </a:ext>
            </a:extLst>
          </p:cNvPr>
          <p:cNvGrpSpPr>
            <a:grpSpLocks noGrp="1" noUngrp="1" noChangeAspect="1"/>
          </p:cNvGrpSpPr>
          <p:nvPr/>
        </p:nvGrpSpPr>
        <p:grpSpPr>
          <a:xfrm>
            <a:off x="689201" y="2667000"/>
            <a:ext cx="8679998" cy="4376674"/>
            <a:chOff x="149503" y="1017588"/>
            <a:chExt cx="8844994" cy="5497512"/>
          </a:xfrm>
        </p:grpSpPr>
        <p:pic>
          <p:nvPicPr>
            <p:cNvPr id="27" name="Picture 26" descr="05_Page_26.tif">
              <a:extLst>
                <a:ext uri="{FF2B5EF4-FFF2-40B4-BE49-F238E27FC236}">
                  <a16:creationId xmlns:a16="http://schemas.microsoft.com/office/drawing/2014/main" id="{F7894DC7-17EF-4B44-9DC6-C6D48F284C67}"/>
                </a:ext>
              </a:extLst>
            </p:cNvPr>
            <p:cNvPicPr>
              <a:picLocks noRot="1" noChangeAspect="1" noMove="1" noResize="1"/>
            </p:cNvPicPr>
            <p:nvPr isPhoto="1"/>
          </p:nvPicPr>
          <p:blipFill>
            <a:blip r:embed="rId2" cstate="print">
              <a:lum/>
            </a:blip>
            <a:stretch>
              <a:fillRect/>
            </a:stretch>
          </p:blipFill>
          <p:spPr>
            <a:xfrm>
              <a:off x="685800" y="1017588"/>
              <a:ext cx="7772400" cy="4822825"/>
            </a:xfrm>
            <a:prstGeom prst="rect">
              <a:avLst/>
            </a:prstGeom>
            <a:noFill/>
            <a:ln>
              <a:noFill/>
            </a:ln>
          </p:spPr>
        </p:pic>
        <p:sp>
          <p:nvSpPr>
            <p:cNvPr id="28" name="Rectangle 27">
              <a:extLst>
                <a:ext uri="{FF2B5EF4-FFF2-40B4-BE49-F238E27FC236}">
                  <a16:creationId xmlns:a16="http://schemas.microsoft.com/office/drawing/2014/main" id="{2E48F979-6B69-4FD7-B700-B5EFBC2169BD}"/>
                </a:ext>
              </a:extLst>
            </p:cNvPr>
            <p:cNvSpPr/>
            <p:nvPr/>
          </p:nvSpPr>
          <p:spPr>
            <a:xfrm>
              <a:off x="149503" y="6172200"/>
              <a:ext cx="8844994" cy="342900"/>
            </a:xfrm>
            <a:prstGeom prst="rect">
              <a:avLst/>
            </a:prstGeom>
            <a:noFill/>
            <a:ln>
              <a:noFill/>
            </a:ln>
          </p:spPr>
          <p:txBody>
            <a:bodyPr anchor="ctr">
              <a:noAutofit/>
            </a:bodyPr>
            <a:lstStyle/>
            <a:p>
              <a:r>
                <a:rPr lang="en-US" sz="2000" dirty="0"/>
                <a:t>(a) Traffic from a host. Output shaped by a token bucket of rate 200 Mbps and capacity (b) 9600 KB and (c) 0 KB. Token bucket level for shaping with rate 200 Mbps and capacity (d) 16,000 KB, (e) 9600 KB, and (f) 0 KB.</a:t>
              </a:r>
            </a:p>
          </p:txBody>
        </p:sp>
      </p:grpSp>
      <p:sp>
        <p:nvSpPr>
          <p:cNvPr id="29" name="TextBox 28">
            <a:extLst>
              <a:ext uri="{FF2B5EF4-FFF2-40B4-BE49-F238E27FC236}">
                <a16:creationId xmlns:a16="http://schemas.microsoft.com/office/drawing/2014/main" id="{9E1EB5EE-26C0-467E-9D90-6F25865A314F}"/>
              </a:ext>
            </a:extLst>
          </p:cNvPr>
          <p:cNvSpPr txBox="1"/>
          <p:nvPr/>
        </p:nvSpPr>
        <p:spPr>
          <a:xfrm>
            <a:off x="757819" y="846062"/>
            <a:ext cx="8061024" cy="1261884"/>
          </a:xfrm>
          <a:prstGeom prst="rect">
            <a:avLst/>
          </a:prstGeom>
          <a:noFill/>
        </p:spPr>
        <p:txBody>
          <a:bodyPr wrap="square" rtlCol="0">
            <a:spAutoFit/>
          </a:bodyPr>
          <a:lstStyle/>
          <a:p>
            <a:pPr marL="285750" indent="-285750">
              <a:buFont typeface="Arial" panose="020B0604020202020204" pitchFamily="34" charset="0"/>
              <a:buChar char="•"/>
            </a:pPr>
            <a:r>
              <a:rPr lang="en-US" sz="2400" spc="-5" dirty="0">
                <a:latin typeface="Arial"/>
                <a:cs typeface="Arial"/>
              </a:rPr>
              <a:t>Both leaky and token bucket </a:t>
            </a:r>
            <a:r>
              <a:rPr lang="en-US" sz="2800" spc="-5" dirty="0">
                <a:latin typeface="Arial"/>
                <a:cs typeface="Arial"/>
              </a:rPr>
              <a:t>algorithms</a:t>
            </a:r>
            <a:r>
              <a:rPr lang="en-US" sz="2400" spc="-5" dirty="0">
                <a:latin typeface="Arial"/>
                <a:cs typeface="Arial"/>
              </a:rPr>
              <a:t> smoothen the traffic by limiting the rate of flow.</a:t>
            </a:r>
          </a:p>
          <a:p>
            <a:endParaRPr lang="en-IN"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33400" y="533400"/>
            <a:ext cx="8686800" cy="786112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000" spc="-5" dirty="0">
                <a:latin typeface="Arial"/>
                <a:cs typeface="Arial"/>
              </a:rPr>
              <a:t>Host generates the traffic pattern as shown in Figure (a). The pattern in </a:t>
            </a:r>
            <a:r>
              <a:rPr lang="en-US" sz="2000" spc="-5" dirty="0" err="1">
                <a:latin typeface="Arial"/>
                <a:cs typeface="Arial"/>
              </a:rPr>
              <a:t>bursty</a:t>
            </a:r>
            <a:r>
              <a:rPr lang="en-US" sz="2000" spc="-5" dirty="0">
                <a:latin typeface="Arial"/>
                <a:cs typeface="Arial"/>
              </a:rPr>
              <a:t>.</a:t>
            </a:r>
          </a:p>
          <a:p>
            <a:pPr marL="812800" marR="5080" lvl="1" indent="-342900">
              <a:spcBef>
                <a:spcPts val="100"/>
              </a:spcBef>
              <a:buFont typeface="Arial" panose="020B0604020202020204" pitchFamily="34" charset="0"/>
              <a:buChar char="•"/>
            </a:pPr>
            <a:r>
              <a:rPr lang="en-US" sz="2000" spc="-5" dirty="0">
                <a:latin typeface="Arial"/>
                <a:cs typeface="Arial"/>
              </a:rPr>
              <a:t>Average rate over one second is 200Mbps, even though the host sends a burst of 16,000 KB at the top speed of 1000 Mbps (1/8 of second).</a:t>
            </a:r>
          </a:p>
          <a:p>
            <a:pPr marL="812800" marR="5080" lvl="1" indent="-342900">
              <a:spcBef>
                <a:spcPts val="100"/>
              </a:spcBef>
              <a:buFont typeface="Arial" panose="020B0604020202020204" pitchFamily="34" charset="0"/>
              <a:buChar char="•"/>
            </a:pPr>
            <a:r>
              <a:rPr lang="en-US" sz="2000" spc="-5" dirty="0">
                <a:latin typeface="Arial"/>
                <a:cs typeface="Arial"/>
              </a:rPr>
              <a:t>Routers can only accept data until only the buffers are filled. The buffer size is 9600 KB, smaller than the traffic burst. Some of the packets will be dropped.</a:t>
            </a:r>
          </a:p>
          <a:p>
            <a:pPr marL="812800" marR="5080" lvl="1" indent="-342900">
              <a:spcBef>
                <a:spcPts val="100"/>
              </a:spcBef>
              <a:buFont typeface="Arial" panose="020B0604020202020204" pitchFamily="34" charset="0"/>
              <a:buChar char="•"/>
            </a:pPr>
            <a:endParaRPr lang="en-US" sz="20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With token bucket,  we can shape the  traffic. The output of token bucket is shown in Figure (b). The host can send full throttle for a short while, until it has drained the bucket. It will cut back 200Mbps until the burst has been sent.</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The level of token bucket is given in Figure (e) </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We can also shape the traffic to be less busty. Figure (c) shows the output of a token bucket with R=200 Mbps and a capacity of zero. This is the extreme case. The corresponding bucket level Figure (f) is always empty.</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Figure (d) shows the bucket level for  a token bucket with R=200 Mbps and a capacity of B=16,000 KB.</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This is the smallest token bucket through which the traffic passes unaltered.</a:t>
            </a:r>
          </a:p>
          <a:p>
            <a:pPr marL="355600" marR="5080" indent="-342900">
              <a:lnSpc>
                <a:spcPct val="100000"/>
              </a:lnSpc>
              <a:spcBef>
                <a:spcPts val="100"/>
              </a:spcBef>
              <a:buFont typeface="Arial" panose="020B0604020202020204" pitchFamily="34" charset="0"/>
              <a:buChar char="•"/>
            </a:pPr>
            <a:endParaRPr lang="en-US" sz="20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Leaky and token buckets are easy to implement.</a:t>
            </a:r>
          </a:p>
          <a:p>
            <a:pPr marL="355600" marR="5080" indent="-342900">
              <a:lnSpc>
                <a:spcPct val="100000"/>
              </a:lnSpc>
              <a:spcBef>
                <a:spcPts val="100"/>
              </a:spcBef>
              <a:buFont typeface="Arial" panose="020B0604020202020204" pitchFamily="34" charset="0"/>
              <a:buChar char="•"/>
            </a:pPr>
            <a:endParaRPr lang="en-US" sz="2000" spc="-5" dirty="0">
              <a:latin typeface="Arial"/>
              <a:cs typeface="Arial"/>
            </a:endParaRPr>
          </a:p>
          <a:p>
            <a:pPr marL="355600" marR="5080" indent="-342900">
              <a:spcBef>
                <a:spcPts val="100"/>
              </a:spcBef>
              <a:buFont typeface="Arial" panose="020B0604020202020204" pitchFamily="34" charset="0"/>
              <a:buChar char="•"/>
            </a:pPr>
            <a:endParaRPr sz="2000" dirty="0">
              <a:latin typeface="Arial"/>
              <a:cs typeface="Arial"/>
            </a:endParaRPr>
          </a:p>
        </p:txBody>
      </p:sp>
    </p:spTree>
    <p:extLst>
      <p:ext uri="{BB962C8B-B14F-4D97-AF65-F5344CB8AC3E}">
        <p14:creationId xmlns:p14="http://schemas.microsoft.com/office/powerpoint/2010/main" val="1313644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04800"/>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42608" y="1066800"/>
            <a:ext cx="8801783" cy="641970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Regulating the traffic is OK.</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to provide performance guarantee, we must reserve sufficient resources along the route for performance guarantee.</a:t>
            </a:r>
          </a:p>
          <a:p>
            <a:pPr marL="355600" marR="5080" indent="-342900">
              <a:lnSpc>
                <a:spcPct val="100000"/>
              </a:lnSpc>
              <a:spcBef>
                <a:spcPts val="100"/>
              </a:spcBef>
              <a:buFont typeface="Arial" panose="020B0604020202020204" pitchFamily="34" charset="0"/>
              <a:buChar char="•"/>
            </a:pPr>
            <a:r>
              <a:rPr lang="en-US" sz="2400" dirty="0">
                <a:latin typeface="Arial"/>
                <a:cs typeface="Arial"/>
              </a:rPr>
              <a:t>Packet scheduling algorithms</a:t>
            </a:r>
          </a:p>
          <a:p>
            <a:pPr marL="812800" marR="5080" lvl="1" indent="-342900">
              <a:spcBef>
                <a:spcPts val="100"/>
              </a:spcBef>
              <a:buFont typeface="Arial" panose="020B0604020202020204" pitchFamily="34" charset="0"/>
              <a:buChar char="•"/>
            </a:pPr>
            <a:r>
              <a:rPr lang="en-US" sz="2400" dirty="0">
                <a:latin typeface="Arial"/>
                <a:cs typeface="Arial"/>
              </a:rPr>
              <a:t>Allocate router resources among the packets of a flow and between competing flows.</a:t>
            </a:r>
          </a:p>
          <a:p>
            <a:pPr marL="355600" marR="5080" indent="-342900">
              <a:spcBef>
                <a:spcPts val="100"/>
              </a:spcBef>
              <a:buFont typeface="Arial" panose="020B0604020202020204" pitchFamily="34" charset="0"/>
              <a:buChar char="•"/>
            </a:pPr>
            <a:r>
              <a:rPr lang="en-US" sz="2400" dirty="0">
                <a:latin typeface="Arial"/>
                <a:cs typeface="Arial"/>
              </a:rPr>
              <a:t>Three kinds of resources are reserved</a:t>
            </a:r>
          </a:p>
          <a:p>
            <a:pPr marL="812800" marR="5080" lvl="1" indent="-342900">
              <a:spcBef>
                <a:spcPts val="100"/>
              </a:spcBef>
              <a:buFont typeface="Arial" panose="020B0604020202020204" pitchFamily="34" charset="0"/>
              <a:buChar char="•"/>
            </a:pPr>
            <a:r>
              <a:rPr lang="en-US" sz="2400" dirty="0">
                <a:latin typeface="Arial"/>
                <a:cs typeface="Arial"/>
              </a:rPr>
              <a:t>Bandwidth</a:t>
            </a:r>
          </a:p>
          <a:p>
            <a:pPr marL="1270000" marR="5080" lvl="2" indent="-342900">
              <a:spcBef>
                <a:spcPts val="100"/>
              </a:spcBef>
              <a:buFont typeface="Arial" panose="020B0604020202020204" pitchFamily="34" charset="0"/>
              <a:buChar char="•"/>
            </a:pPr>
            <a:r>
              <a:rPr lang="en-US" sz="2400" dirty="0">
                <a:latin typeface="Arial"/>
                <a:cs typeface="Arial"/>
              </a:rPr>
              <a:t>If flow requires 1Mbps and bandwidth is 2Mbps, one should not try to get three flows through a line.</a:t>
            </a:r>
          </a:p>
          <a:p>
            <a:pPr marL="812800" marR="5080" lvl="1" indent="-342900">
              <a:spcBef>
                <a:spcPts val="100"/>
              </a:spcBef>
              <a:buFont typeface="Arial" panose="020B0604020202020204" pitchFamily="34" charset="0"/>
              <a:buChar char="•"/>
            </a:pPr>
            <a:r>
              <a:rPr lang="en-US" sz="2400" dirty="0">
                <a:latin typeface="Arial"/>
                <a:cs typeface="Arial"/>
              </a:rPr>
              <a:t>Buffer space</a:t>
            </a:r>
          </a:p>
          <a:p>
            <a:pPr marL="1270000" marR="5080" lvl="2" indent="-342900">
              <a:spcBef>
                <a:spcPts val="100"/>
              </a:spcBef>
              <a:buFont typeface="Arial" panose="020B0604020202020204" pitchFamily="34" charset="0"/>
              <a:buChar char="•"/>
            </a:pPr>
            <a:r>
              <a:rPr lang="en-US" sz="2400" dirty="0">
                <a:latin typeface="Arial"/>
                <a:cs typeface="Arial"/>
              </a:rPr>
              <a:t>Purpose of buffer is to absorb the small bursts. To have quality of service, some buffers are reserved for a specific flow.</a:t>
            </a:r>
          </a:p>
          <a:p>
            <a:pPr marL="812800" marR="5080" lvl="1" indent="-342900">
              <a:spcBef>
                <a:spcPts val="100"/>
              </a:spcBef>
              <a:buFont typeface="Arial" panose="020B0604020202020204" pitchFamily="34" charset="0"/>
              <a:buChar char="•"/>
            </a:pPr>
            <a:r>
              <a:rPr lang="en-US" sz="2400" dirty="0">
                <a:latin typeface="Arial"/>
                <a:cs typeface="Arial"/>
              </a:rPr>
              <a:t>CPU cycles</a:t>
            </a:r>
          </a:p>
          <a:p>
            <a:pPr marL="1270000" marR="5080" lvl="2" indent="-342900">
              <a:spcBef>
                <a:spcPts val="100"/>
              </a:spcBef>
              <a:buFont typeface="Arial" panose="020B0604020202020204" pitchFamily="34" charset="0"/>
              <a:buChar char="•"/>
            </a:pPr>
            <a:r>
              <a:rPr lang="en-US" sz="2400" dirty="0">
                <a:latin typeface="Arial"/>
                <a:cs typeface="Arial"/>
              </a:rPr>
              <a:t>Making sure that CPU is not loaded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140335"/>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303" y="714375"/>
            <a:ext cx="8845297" cy="3795911"/>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FIFO: First-Come-First-Serve</a:t>
            </a:r>
          </a:p>
          <a:p>
            <a:pPr marL="812800" marR="5080" lvl="1" indent="-342900">
              <a:spcBef>
                <a:spcPts val="100"/>
              </a:spcBef>
              <a:buFont typeface="Arial" panose="020B0604020202020204" pitchFamily="34" charset="0"/>
              <a:buChar char="•"/>
            </a:pPr>
            <a:r>
              <a:rPr lang="en-US" sz="2400" spc="-5" dirty="0">
                <a:latin typeface="Arial"/>
                <a:cs typeface="Arial"/>
              </a:rPr>
              <a:t>Drop newly arrived packets</a:t>
            </a:r>
          </a:p>
          <a:p>
            <a:pPr marL="812800" marR="5080" lvl="1" indent="-342900">
              <a:spcBef>
                <a:spcPts val="100"/>
              </a:spcBef>
              <a:buFont typeface="Arial" panose="020B0604020202020204" pitchFamily="34" charset="0"/>
              <a:buChar char="•"/>
            </a:pPr>
            <a:r>
              <a:rPr lang="en-US" sz="2400" spc="-5" dirty="0">
                <a:latin typeface="Arial"/>
                <a:cs typeface="Arial"/>
              </a:rPr>
              <a:t>Tail drop behavior</a:t>
            </a:r>
          </a:p>
          <a:p>
            <a:pPr marL="812800" marR="5080" lvl="1" indent="-342900">
              <a:spcBef>
                <a:spcPts val="100"/>
              </a:spcBef>
              <a:buFont typeface="Arial" panose="020B0604020202020204" pitchFamily="34" charset="0"/>
              <a:buChar char="•"/>
            </a:pPr>
            <a:r>
              <a:rPr lang="en-US" sz="2400" spc="-5" dirty="0">
                <a:latin typeface="Arial"/>
                <a:cs typeface="Arial"/>
              </a:rPr>
              <a:t>Simple to implement</a:t>
            </a:r>
          </a:p>
          <a:p>
            <a:pPr marL="812800" marR="5080" lvl="1" indent="-342900">
              <a:spcBef>
                <a:spcPts val="100"/>
              </a:spcBef>
              <a:buFont typeface="Arial" panose="020B0604020202020204" pitchFamily="34" charset="0"/>
              <a:buChar char="•"/>
            </a:pPr>
            <a:r>
              <a:rPr lang="en-US" sz="2400" spc="-5" dirty="0">
                <a:latin typeface="Arial"/>
                <a:cs typeface="Arial"/>
              </a:rPr>
              <a:t>Not good for achieving quality of service in case of multiple flows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Fair queuing round-robin</a:t>
            </a:r>
          </a:p>
          <a:p>
            <a:pPr marL="812800" marR="5080" lvl="1" indent="-342900">
              <a:spcBef>
                <a:spcPts val="100"/>
              </a:spcBef>
              <a:buFont typeface="Arial" panose="020B0604020202020204" pitchFamily="34" charset="0"/>
              <a:buChar char="•"/>
            </a:pPr>
            <a:r>
              <a:rPr lang="en-US" sz="2400" spc="-5" dirty="0">
                <a:latin typeface="Arial"/>
                <a:cs typeface="Arial"/>
              </a:rPr>
              <a:t>Routers have separate queues, one for each flow.</a:t>
            </a:r>
          </a:p>
          <a:p>
            <a:pPr marL="812800" marR="5080" lvl="1" indent="-342900">
              <a:spcBef>
                <a:spcPts val="100"/>
              </a:spcBef>
              <a:buFont typeface="Arial" panose="020B0604020202020204" pitchFamily="34" charset="0"/>
              <a:buChar char="•"/>
            </a:pPr>
            <a:r>
              <a:rPr lang="en-US" sz="2400" spc="-5" dirty="0">
                <a:latin typeface="Arial"/>
                <a:cs typeface="Arial"/>
              </a:rPr>
              <a:t>When line becomes idle, the router scans queues in a round robin fashion.</a:t>
            </a:r>
          </a:p>
        </p:txBody>
      </p:sp>
      <p:grpSp>
        <p:nvGrpSpPr>
          <p:cNvPr id="18" name="Group 17">
            <a:extLst>
              <a:ext uri="{FF2B5EF4-FFF2-40B4-BE49-F238E27FC236}">
                <a16:creationId xmlns:a16="http://schemas.microsoft.com/office/drawing/2014/main" id="{ED008EAF-DEB2-4D8A-8EEA-D6A0003A4515}"/>
              </a:ext>
            </a:extLst>
          </p:cNvPr>
          <p:cNvGrpSpPr>
            <a:grpSpLocks noGrp="1" noUngrp="1" noChangeAspect="1"/>
          </p:cNvGrpSpPr>
          <p:nvPr/>
        </p:nvGrpSpPr>
        <p:grpSpPr>
          <a:xfrm>
            <a:off x="1143000" y="5222240"/>
            <a:ext cx="7772400" cy="2409825"/>
            <a:chOff x="685800" y="2414588"/>
            <a:chExt cx="7772400" cy="2409825"/>
          </a:xfrm>
        </p:grpSpPr>
        <p:pic>
          <p:nvPicPr>
            <p:cNvPr id="19" name="Picture 18" descr="05_Page_27.tif">
              <a:extLst>
                <a:ext uri="{FF2B5EF4-FFF2-40B4-BE49-F238E27FC236}">
                  <a16:creationId xmlns:a16="http://schemas.microsoft.com/office/drawing/2014/main" id="{FF07328D-0648-4E45-8DC4-3107155684E8}"/>
                </a:ext>
              </a:extLst>
            </p:cNvPr>
            <p:cNvPicPr>
              <a:picLocks noRot="1" noChangeAspect="1" noMove="1" noResize="1"/>
            </p:cNvPicPr>
            <p:nvPr isPhoto="1"/>
          </p:nvPicPr>
          <p:blipFill>
            <a:blip r:embed="rId2" cstate="print">
              <a:lum/>
            </a:blip>
            <a:stretch>
              <a:fillRect/>
            </a:stretch>
          </p:blipFill>
          <p:spPr>
            <a:xfrm>
              <a:off x="685800" y="2414588"/>
              <a:ext cx="7772400" cy="2028825"/>
            </a:xfrm>
            <a:prstGeom prst="rect">
              <a:avLst/>
            </a:prstGeom>
            <a:noFill/>
            <a:ln>
              <a:noFill/>
            </a:ln>
          </p:spPr>
        </p:pic>
        <p:sp>
          <p:nvSpPr>
            <p:cNvPr id="20" name="Rectangle 19">
              <a:extLst>
                <a:ext uri="{FF2B5EF4-FFF2-40B4-BE49-F238E27FC236}">
                  <a16:creationId xmlns:a16="http://schemas.microsoft.com/office/drawing/2014/main" id="{811AFAEA-E19C-46A5-9A34-9859CAF01F10}"/>
                </a:ext>
              </a:extLst>
            </p:cNvPr>
            <p:cNvSpPr/>
            <p:nvPr/>
          </p:nvSpPr>
          <p:spPr>
            <a:xfrm>
              <a:off x="685800" y="4481513"/>
              <a:ext cx="7772400" cy="342900"/>
            </a:xfrm>
            <a:prstGeom prst="rect">
              <a:avLst/>
            </a:prstGeom>
            <a:noFill/>
            <a:ln>
              <a:noFill/>
            </a:ln>
          </p:spPr>
          <p:txBody>
            <a:bodyPr anchor="ctr">
              <a:noAutofit/>
            </a:bodyPr>
            <a:lstStyle/>
            <a:p>
              <a:pPr algn="ctr"/>
              <a:r>
                <a:rPr lang="en-US" sz="2000" dirty="0"/>
                <a:t>Round-robin fair queueing.</a:t>
              </a:r>
            </a:p>
          </p:txBody>
        </p:sp>
      </p:grpSp>
    </p:spTree>
    <p:extLst>
      <p:ext uri="{BB962C8B-B14F-4D97-AF65-F5344CB8AC3E}">
        <p14:creationId xmlns:p14="http://schemas.microsoft.com/office/powerpoint/2010/main" val="65524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2286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Services Provided to the Transport Layer</a:t>
            </a:r>
            <a:endParaRPr dirty="0"/>
          </a:p>
        </p:txBody>
      </p:sp>
      <p:sp>
        <p:nvSpPr>
          <p:cNvPr id="4" name="object 4"/>
          <p:cNvSpPr txBox="1"/>
          <p:nvPr/>
        </p:nvSpPr>
        <p:spPr>
          <a:xfrm>
            <a:off x="533400" y="1100222"/>
            <a:ext cx="8991600" cy="703782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Properties of services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The services should be independent of router technology</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Transport layer should be shielded from the number, type, and topology of the routers present.</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The network addresses made available to transport layer should use a uniform numbering plan across LANs and WANs. </a:t>
            </a:r>
          </a:p>
          <a:p>
            <a:pPr marL="812800" marR="5080" lvl="1" indent="-342900">
              <a:spcBef>
                <a:spcPts val="100"/>
              </a:spcBef>
              <a:buFont typeface="Arial" panose="020B0604020202020204" pitchFamily="34" charset="0"/>
              <a:buChar char="•"/>
            </a:pPr>
            <a:endParaRPr lang="en-US" sz="2000" spc="-5" dirty="0">
              <a:uFill>
                <a:solidFill>
                  <a:srgbClr val="000000"/>
                </a:solidFill>
              </a:uFill>
              <a:latin typeface="Arial"/>
              <a:cs typeface="Arial"/>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The freedom resulted into two thoughts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First: Network service should be connectionless with SEND PACKET and RECEIVE PACKET and little more.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No ordering and flow control should be done.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Each packet should carry a destination address.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Second: network should be reliable and connection-oriented service based on the experience of telephone service.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Arial"/>
                <a:cs typeface="Arial"/>
              </a:rPr>
              <a:t>Without connections, quality of service is difficult to achieve especially for real-time traffic.</a:t>
            </a:r>
          </a:p>
          <a:p>
            <a:pPr marL="355600" marR="5080" indent="-342900">
              <a:spcBef>
                <a:spcPts val="100"/>
              </a:spcBef>
              <a:buFont typeface="Arial" panose="020B0604020202020204" pitchFamily="34" charset="0"/>
              <a:buChar char="•"/>
            </a:pPr>
            <a:endParaRPr lang="en-US" sz="2000" spc="-5" dirty="0">
              <a:uFill>
                <a:solidFill>
                  <a:srgbClr val="000000"/>
                </a:solidFill>
              </a:uFill>
              <a:latin typeface="Arial"/>
              <a:cs typeface="Arial"/>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First, connectionless service has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Later, connection-orient service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Currently, both are widely used.</a:t>
            </a:r>
          </a:p>
          <a:p>
            <a:pPr marL="12700" marR="5080">
              <a:lnSpc>
                <a:spcPct val="100000"/>
              </a:lnSpc>
              <a:spcBef>
                <a:spcPts val="100"/>
              </a:spcBef>
            </a:pPr>
            <a:endParaRPr lang="en-US" sz="2400" spc="-5" dirty="0">
              <a:uFill>
                <a:solidFill>
                  <a:srgbClr val="000000"/>
                </a:solidFill>
              </a:uFill>
              <a:latin typeface="Arial"/>
              <a:cs typeface="Arial"/>
            </a:endParaRPr>
          </a:p>
        </p:txBody>
      </p:sp>
    </p:spTree>
    <p:extLst>
      <p:ext uri="{BB962C8B-B14F-4D97-AF65-F5344CB8AC3E}">
        <p14:creationId xmlns:p14="http://schemas.microsoft.com/office/powerpoint/2010/main" val="3363486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273297"/>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(2)</a:t>
            </a:r>
          </a:p>
        </p:txBody>
      </p:sp>
      <p:sp>
        <p:nvSpPr>
          <p:cNvPr id="3" name="object 3"/>
          <p:cNvSpPr txBox="1"/>
          <p:nvPr/>
        </p:nvSpPr>
        <p:spPr>
          <a:xfrm>
            <a:off x="609600" y="897547"/>
            <a:ext cx="8839200" cy="3239348"/>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latin typeface="Arial"/>
                <a:cs typeface="Arial"/>
              </a:rPr>
              <a:t>Byte-byte round robin.</a:t>
            </a:r>
            <a:r>
              <a:rPr lang="en-US" sz="2400" dirty="0">
                <a:latin typeface="Arial"/>
                <a:cs typeface="Arial"/>
              </a:rPr>
              <a:t> </a:t>
            </a:r>
          </a:p>
          <a:p>
            <a:pPr marL="812800" marR="5080" lvl="1" indent="-342900">
              <a:spcBef>
                <a:spcPts val="100"/>
              </a:spcBef>
              <a:buFont typeface="Arial" panose="020B0604020202020204" pitchFamily="34" charset="0"/>
              <a:buChar char="•"/>
            </a:pPr>
            <a:r>
              <a:rPr lang="en-US" sz="2000" spc="-5" dirty="0">
                <a:latin typeface="Arial"/>
                <a:cs typeface="Arial"/>
              </a:rPr>
              <a:t>Compute the virtual time that is the number of  round at which each packet  would finish being sent.</a:t>
            </a:r>
          </a:p>
          <a:p>
            <a:pPr marL="812800" marR="5080" lvl="1" indent="-342900">
              <a:spcBef>
                <a:spcPts val="100"/>
              </a:spcBef>
              <a:buFont typeface="Arial" panose="020B0604020202020204" pitchFamily="34" charset="0"/>
              <a:buChar char="•"/>
            </a:pPr>
            <a:r>
              <a:rPr lang="en-IN" sz="2000" spc="-5" dirty="0">
                <a:latin typeface="Arial"/>
                <a:cs typeface="Arial"/>
              </a:rPr>
              <a:t>It gives all hosts the same priority</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Weighted Fair Scheduling (WFG)</a:t>
            </a:r>
          </a:p>
          <a:p>
            <a:pPr marL="927100" lvl="1" indent="-457200">
              <a:spcBef>
                <a:spcPts val="600"/>
              </a:spcBef>
              <a:buClr>
                <a:srgbClr val="0000FF"/>
              </a:buClr>
              <a:buChar char="•"/>
              <a:tabLst>
                <a:tab pos="469265" algn="l"/>
                <a:tab pos="469900" algn="l"/>
              </a:tabLst>
            </a:pPr>
            <a:r>
              <a:rPr lang="en-US" sz="2000" spc="-5" dirty="0">
                <a:latin typeface="Arial"/>
                <a:cs typeface="Arial"/>
              </a:rPr>
              <a:t>Number of bytes per round will be weight (W) of the flow.</a:t>
            </a:r>
          </a:p>
          <a:p>
            <a:pPr marL="927100" lvl="1" indent="-457200">
              <a:spcBef>
                <a:spcPts val="600"/>
              </a:spcBef>
              <a:buClr>
                <a:srgbClr val="0000FF"/>
              </a:buClr>
              <a:buChar char="•"/>
              <a:tabLst>
                <a:tab pos="469265" algn="l"/>
                <a:tab pos="469900" algn="l"/>
              </a:tabLst>
            </a:pPr>
            <a:r>
              <a:rPr lang="en-US" sz="2000" spc="-5" dirty="0">
                <a:latin typeface="Arial"/>
                <a:cs typeface="Arial"/>
              </a:rPr>
              <a:t>Fi=max(Ai,Fi-1)+Li/W</a:t>
            </a:r>
          </a:p>
          <a:p>
            <a:pPr marL="1384300" lvl="2" indent="-457200">
              <a:spcBef>
                <a:spcPts val="600"/>
              </a:spcBef>
              <a:buClr>
                <a:srgbClr val="0000FF"/>
              </a:buClr>
              <a:buChar char="•"/>
              <a:tabLst>
                <a:tab pos="469265" algn="l"/>
                <a:tab pos="469900" algn="l"/>
              </a:tabLst>
            </a:pPr>
            <a:r>
              <a:rPr lang="en-US" sz="2000" spc="-5" dirty="0">
                <a:latin typeface="Arial"/>
                <a:cs typeface="Arial"/>
              </a:rPr>
              <a:t>Ai is the arrival time, Fi is the finish time, Li is the length of the packet</a:t>
            </a:r>
            <a:endParaRPr sz="2000" dirty="0">
              <a:latin typeface="Arial"/>
              <a:cs typeface="Arial"/>
            </a:endParaRPr>
          </a:p>
        </p:txBody>
      </p:sp>
      <p:grpSp>
        <p:nvGrpSpPr>
          <p:cNvPr id="7" name="Group 6">
            <a:extLst>
              <a:ext uri="{FF2B5EF4-FFF2-40B4-BE49-F238E27FC236}">
                <a16:creationId xmlns:a16="http://schemas.microsoft.com/office/drawing/2014/main" id="{4359E6EF-6B0D-4816-BD85-CD38FD960CA9}"/>
              </a:ext>
            </a:extLst>
          </p:cNvPr>
          <p:cNvGrpSpPr>
            <a:grpSpLocks noGrp="1" noUngrp="1" noChangeAspect="1"/>
          </p:cNvGrpSpPr>
          <p:nvPr/>
        </p:nvGrpSpPr>
        <p:grpSpPr>
          <a:xfrm>
            <a:off x="1143000" y="4617993"/>
            <a:ext cx="7772400" cy="3154407"/>
            <a:chOff x="685800" y="2052638"/>
            <a:chExt cx="7772400" cy="3205162"/>
          </a:xfrm>
        </p:grpSpPr>
        <p:pic>
          <p:nvPicPr>
            <p:cNvPr id="8" name="Picture 7" descr="05_Page_28.tif">
              <a:extLst>
                <a:ext uri="{FF2B5EF4-FFF2-40B4-BE49-F238E27FC236}">
                  <a16:creationId xmlns:a16="http://schemas.microsoft.com/office/drawing/2014/main" id="{65E69347-66B3-46AE-9D23-A8659693779A}"/>
                </a:ext>
              </a:extLst>
            </p:cNvPr>
            <p:cNvPicPr>
              <a:picLocks noRot="1" noChangeAspect="1" noMove="1" noResize="1"/>
            </p:cNvPicPr>
            <p:nvPr isPhoto="1"/>
          </p:nvPicPr>
          <p:blipFill>
            <a:blip r:embed="rId2" cstate="print">
              <a:lum/>
            </a:blip>
            <a:stretch>
              <a:fillRect/>
            </a:stretch>
          </p:blipFill>
          <p:spPr>
            <a:xfrm>
              <a:off x="685800" y="2052638"/>
              <a:ext cx="7772400" cy="2752725"/>
            </a:xfrm>
            <a:prstGeom prst="rect">
              <a:avLst/>
            </a:prstGeom>
            <a:noFill/>
            <a:ln>
              <a:noFill/>
            </a:ln>
          </p:spPr>
        </p:pic>
        <p:sp>
          <p:nvSpPr>
            <p:cNvPr id="9" name="Rectangle 8">
              <a:extLst>
                <a:ext uri="{FF2B5EF4-FFF2-40B4-BE49-F238E27FC236}">
                  <a16:creationId xmlns:a16="http://schemas.microsoft.com/office/drawing/2014/main" id="{C974AF80-AB1C-4B08-9446-1E7DE800F6A7}"/>
                </a:ext>
              </a:extLst>
            </p:cNvPr>
            <p:cNvSpPr/>
            <p:nvPr/>
          </p:nvSpPr>
          <p:spPr>
            <a:xfrm>
              <a:off x="685800" y="4914900"/>
              <a:ext cx="7772400" cy="342900"/>
            </a:xfrm>
            <a:prstGeom prst="rect">
              <a:avLst/>
            </a:prstGeom>
            <a:noFill/>
            <a:ln>
              <a:noFill/>
            </a:ln>
          </p:spPr>
          <p:txBody>
            <a:bodyPr anchor="ctr">
              <a:noAutofit/>
            </a:bodyPr>
            <a:lstStyle/>
            <a:p>
              <a:pPr algn="ctr"/>
              <a:r>
                <a:rPr lang="en-US" sz="2000" dirty="0"/>
                <a:t>(a) Weighted Fair Queueing. (b) Finishing times for the packets.</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(1)</a:t>
            </a:r>
          </a:p>
        </p:txBody>
      </p:sp>
      <p:sp>
        <p:nvSpPr>
          <p:cNvPr id="4" name="object 4"/>
          <p:cNvSpPr txBox="1"/>
          <p:nvPr/>
        </p:nvSpPr>
        <p:spPr>
          <a:xfrm>
            <a:off x="1373442" y="1623695"/>
            <a:ext cx="7309484"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takes </a:t>
            </a:r>
            <a:r>
              <a:rPr sz="2400" dirty="0">
                <a:latin typeface="Arial"/>
                <a:cs typeface="Arial"/>
              </a:rPr>
              <a:t>a </a:t>
            </a:r>
            <a:r>
              <a:rPr sz="2400" spc="-5" dirty="0">
                <a:latin typeface="Arial"/>
                <a:cs typeface="Arial"/>
              </a:rPr>
              <a:t>traffic flow </a:t>
            </a:r>
            <a:r>
              <a:rPr sz="2400" spc="-10" dirty="0">
                <a:latin typeface="Arial"/>
                <a:cs typeface="Arial"/>
              </a:rPr>
              <a:t>specification </a:t>
            </a:r>
            <a:r>
              <a:rPr sz="2400" spc="-5" dirty="0">
                <a:latin typeface="Arial"/>
                <a:cs typeface="Arial"/>
              </a:rPr>
              <a:t>and  decides whether the network can carry</a:t>
            </a:r>
            <a:r>
              <a:rPr sz="2400" spc="5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Sets up packet scheduling to meet</a:t>
            </a:r>
            <a:r>
              <a:rPr sz="2400" spc="15" dirty="0">
                <a:latin typeface="Arial"/>
                <a:cs typeface="Arial"/>
              </a:rPr>
              <a:t> </a:t>
            </a:r>
            <a:r>
              <a:rPr sz="2400" spc="-5" dirty="0">
                <a:latin typeface="Arial"/>
                <a:cs typeface="Arial"/>
              </a:rPr>
              <a:t>QoS</a:t>
            </a:r>
            <a:endParaRPr sz="2400" dirty="0">
              <a:latin typeface="Arial"/>
              <a:cs typeface="Arial"/>
            </a:endParaRPr>
          </a:p>
        </p:txBody>
      </p:sp>
      <p:pic>
        <p:nvPicPr>
          <p:cNvPr id="5" name="object 5"/>
          <p:cNvPicPr/>
          <p:nvPr/>
        </p:nvPicPr>
        <p:blipFill>
          <a:blip r:embed="rId2" cstate="print"/>
          <a:stretch>
            <a:fillRect/>
          </a:stretch>
        </p:blipFill>
        <p:spPr>
          <a:xfrm>
            <a:off x="3069082" y="3429000"/>
            <a:ext cx="3918203" cy="2244090"/>
          </a:xfrm>
          <a:prstGeom prst="rect">
            <a:avLst/>
          </a:prstGeom>
        </p:spPr>
      </p:pic>
      <p:sp>
        <p:nvSpPr>
          <p:cNvPr id="6" name="object 6"/>
          <p:cNvSpPr txBox="1"/>
          <p:nvPr/>
        </p:nvSpPr>
        <p:spPr>
          <a:xfrm>
            <a:off x="3715765" y="5892038"/>
            <a:ext cx="27063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flow</a:t>
            </a:r>
            <a:r>
              <a:rPr sz="1800" spc="-110" dirty="0">
                <a:solidFill>
                  <a:srgbClr val="FF2BD8"/>
                </a:solidFill>
                <a:latin typeface="Arial"/>
                <a:cs typeface="Arial"/>
              </a:rPr>
              <a:t> </a:t>
            </a:r>
            <a:r>
              <a:rPr sz="1800" dirty="0">
                <a:solidFill>
                  <a:srgbClr val="FF2BD8"/>
                </a:solidFill>
                <a:latin typeface="Arial"/>
                <a:cs typeface="Arial"/>
              </a:rPr>
              <a:t>specification</a:t>
            </a:r>
            <a:endParaRPr sz="18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31373" y="1524884"/>
            <a:ext cx="7245984" cy="21672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Construction to guarantee bandwidth </a:t>
            </a:r>
            <a:r>
              <a:rPr sz="2400" dirty="0">
                <a:latin typeface="Arial"/>
                <a:cs typeface="Arial"/>
              </a:rPr>
              <a:t>B </a:t>
            </a:r>
            <a:r>
              <a:rPr sz="2400" spc="-5" dirty="0">
                <a:latin typeface="Arial"/>
                <a:cs typeface="Arial"/>
              </a:rPr>
              <a:t>and delay</a:t>
            </a:r>
            <a:r>
              <a:rPr sz="2400" spc="50" dirty="0">
                <a:latin typeface="Arial"/>
                <a:cs typeface="Arial"/>
              </a:rPr>
              <a:t> </a:t>
            </a:r>
            <a:r>
              <a:rPr sz="2400" dirty="0">
                <a:latin typeface="Arial"/>
                <a:cs typeface="Arial"/>
              </a:rPr>
              <a:t>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Shape traffic source to </a:t>
            </a:r>
            <a:r>
              <a:rPr sz="2400" dirty="0">
                <a:latin typeface="Arial"/>
                <a:cs typeface="Arial"/>
              </a:rPr>
              <a:t>a </a:t>
            </a:r>
            <a:r>
              <a:rPr sz="2400" spc="-5" dirty="0">
                <a:latin typeface="Arial"/>
                <a:cs typeface="Arial"/>
              </a:rPr>
              <a:t>(R, B) token bucket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Run </a:t>
            </a:r>
            <a:r>
              <a:rPr sz="2400" dirty="0">
                <a:latin typeface="Arial"/>
                <a:cs typeface="Arial"/>
              </a:rPr>
              <a:t>WFQ </a:t>
            </a:r>
            <a:r>
              <a:rPr lang="en-US" sz="2400" dirty="0">
                <a:latin typeface="Arial"/>
                <a:cs typeface="Arial"/>
              </a:rPr>
              <a:t> (Waited Fair Queue) </a:t>
            </a:r>
            <a:r>
              <a:rPr sz="2400" spc="-5" dirty="0">
                <a:latin typeface="Arial"/>
                <a:cs typeface="Arial"/>
              </a:rPr>
              <a:t>with weight </a:t>
            </a:r>
            <a:r>
              <a:rPr sz="2400" dirty="0">
                <a:latin typeface="Arial"/>
                <a:cs typeface="Arial"/>
              </a:rPr>
              <a:t>W / </a:t>
            </a:r>
            <a:r>
              <a:rPr sz="2400" spc="-5" dirty="0">
                <a:latin typeface="Arial"/>
                <a:cs typeface="Arial"/>
              </a:rPr>
              <a:t>all weights </a:t>
            </a:r>
            <a:r>
              <a:rPr sz="2400" dirty="0">
                <a:latin typeface="Arial"/>
                <a:cs typeface="Arial"/>
              </a:rPr>
              <a:t>&gt;</a:t>
            </a:r>
            <a:r>
              <a:rPr sz="2400" spc="-55" dirty="0">
                <a:latin typeface="Arial"/>
                <a:cs typeface="Arial"/>
              </a:rPr>
              <a:t> </a:t>
            </a:r>
            <a:r>
              <a:rPr sz="2400" spc="-5" dirty="0">
                <a:latin typeface="Arial"/>
                <a:cs typeface="Arial"/>
              </a:rPr>
              <a:t>R/capacity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Holds </a:t>
            </a:r>
            <a:r>
              <a:rPr sz="2400" dirty="0">
                <a:latin typeface="Arial"/>
                <a:cs typeface="Arial"/>
              </a:rPr>
              <a:t>for </a:t>
            </a:r>
            <a:r>
              <a:rPr sz="2400" spc="-5" dirty="0">
                <a:latin typeface="Arial"/>
                <a:cs typeface="Arial"/>
              </a:rPr>
              <a:t>all </a:t>
            </a:r>
            <a:r>
              <a:rPr sz="2400" dirty="0">
                <a:latin typeface="Arial"/>
                <a:cs typeface="Arial"/>
              </a:rPr>
              <a:t>traffic </a:t>
            </a:r>
            <a:r>
              <a:rPr sz="2400" spc="-5" dirty="0">
                <a:latin typeface="Arial"/>
                <a:cs typeface="Arial"/>
              </a:rPr>
              <a:t>patterns, all</a:t>
            </a:r>
            <a:r>
              <a:rPr sz="2400" dirty="0">
                <a:latin typeface="Arial"/>
                <a:cs typeface="Arial"/>
              </a:rPr>
              <a:t> </a:t>
            </a:r>
            <a:r>
              <a:rPr sz="2400" spc="-5" dirty="0">
                <a:latin typeface="Arial"/>
                <a:cs typeface="Arial"/>
              </a:rPr>
              <a:t>topologies</a:t>
            </a:r>
            <a:endParaRPr sz="2400" dirty="0">
              <a:latin typeface="Arial"/>
              <a:cs typeface="Arial"/>
            </a:endParaRPr>
          </a:p>
        </p:txBody>
      </p:sp>
      <p:pic>
        <p:nvPicPr>
          <p:cNvPr id="5" name="object 5"/>
          <p:cNvPicPr/>
          <p:nvPr/>
        </p:nvPicPr>
        <p:blipFill>
          <a:blip r:embed="rId2" cstate="print"/>
          <a:stretch>
            <a:fillRect/>
          </a:stretch>
        </p:blipFill>
        <p:spPr>
          <a:xfrm>
            <a:off x="1343405" y="3989070"/>
            <a:ext cx="7372350" cy="25526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(1)</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1917445" y="2101088"/>
            <a:ext cx="6971665" cy="400304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IP Version </a:t>
            </a:r>
            <a:r>
              <a:rPr sz="2400" dirty="0">
                <a:latin typeface="Arial"/>
                <a:cs typeface="Arial"/>
              </a:rPr>
              <a:t>4</a:t>
            </a:r>
            <a:r>
              <a:rPr sz="2400" spc="-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Addresses</a:t>
            </a:r>
            <a:r>
              <a:rPr sz="2400" spc="1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Version </a:t>
            </a:r>
            <a:r>
              <a:rPr sz="2400" dirty="0">
                <a:latin typeface="Arial"/>
                <a:cs typeface="Arial"/>
              </a:rPr>
              <a:t>6</a:t>
            </a:r>
            <a:r>
              <a:rPr sz="2400" spc="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Internet Control Protocols</a:t>
            </a:r>
            <a:r>
              <a:rPr sz="2400" spc="1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Label Switching and MPLS</a:t>
            </a:r>
            <a:r>
              <a:rPr sz="2400" spc="4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OSPF—An Interior Gateway Routing Protocol</a:t>
            </a:r>
            <a:r>
              <a:rPr sz="2400" spc="-4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BGP—The Exterior Gateway Routing Protocol</a:t>
            </a:r>
            <a:r>
              <a:rPr sz="2400" spc="-3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Internet Multicasting</a:t>
            </a:r>
            <a:r>
              <a:rPr sz="2400" spc="15" dirty="0">
                <a:solidFill>
                  <a:srgbClr val="7E7E7E"/>
                </a:solidFill>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Mobile IP</a:t>
            </a:r>
            <a:r>
              <a:rPr sz="2400" dirty="0">
                <a:solidFill>
                  <a:srgbClr val="7E7E7E"/>
                </a:solidFill>
                <a:latin typeface="Arial"/>
                <a:cs typeface="Arial"/>
              </a:rPr>
              <a:t>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676654" y="2017649"/>
            <a:ext cx="5670550" cy="412559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IP has been shaped by guiding</a:t>
            </a:r>
            <a:r>
              <a:rPr sz="2400" spc="35" dirty="0">
                <a:latin typeface="Arial"/>
                <a:cs typeface="Arial"/>
              </a:rPr>
              <a:t> </a:t>
            </a:r>
            <a:r>
              <a:rPr sz="2400" spc="-5" dirty="0">
                <a:latin typeface="Arial"/>
                <a:cs typeface="Arial"/>
              </a:rPr>
              <a:t>principles:</a:t>
            </a:r>
            <a:endParaRPr sz="2400">
              <a:latin typeface="Arial"/>
              <a:cs typeface="Arial"/>
            </a:endParaRPr>
          </a:p>
          <a:p>
            <a:pPr marL="812800" indent="-343535">
              <a:lnSpc>
                <a:spcPct val="100000"/>
              </a:lnSpc>
              <a:spcBef>
                <a:spcPts val="490"/>
              </a:spcBef>
              <a:buClr>
                <a:srgbClr val="0000FF"/>
              </a:buClr>
              <a:buChar char="−"/>
              <a:tabLst>
                <a:tab pos="812165" algn="l"/>
                <a:tab pos="813435" algn="l"/>
              </a:tabLst>
            </a:pPr>
            <a:r>
              <a:rPr sz="2000" spc="-5" dirty="0">
                <a:latin typeface="Arial"/>
                <a:cs typeface="Arial"/>
              </a:rPr>
              <a:t>Make sure it</a:t>
            </a:r>
            <a:r>
              <a:rPr sz="2000" spc="-25" dirty="0">
                <a:latin typeface="Arial"/>
                <a:cs typeface="Arial"/>
              </a:rPr>
              <a:t> </a:t>
            </a:r>
            <a:r>
              <a:rPr sz="2000" spc="-10" dirty="0">
                <a:latin typeface="Arial"/>
                <a:cs typeface="Arial"/>
              </a:rPr>
              <a:t>works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Keep it</a:t>
            </a:r>
            <a:r>
              <a:rPr sz="2000" spc="-15" dirty="0">
                <a:latin typeface="Arial"/>
                <a:cs typeface="Arial"/>
              </a:rPr>
              <a:t> </a:t>
            </a:r>
            <a:r>
              <a:rPr sz="2000" spc="-10" dirty="0">
                <a:latin typeface="Arial"/>
                <a:cs typeface="Arial"/>
              </a:rPr>
              <a:t>simple</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Make clear</a:t>
            </a:r>
            <a:r>
              <a:rPr sz="2000" spc="-15" dirty="0">
                <a:latin typeface="Arial"/>
                <a:cs typeface="Arial"/>
              </a:rPr>
              <a:t> </a:t>
            </a:r>
            <a:r>
              <a:rPr sz="2000" spc="-5" dirty="0">
                <a:latin typeface="Arial"/>
                <a:cs typeface="Arial"/>
              </a:rPr>
              <a:t>choices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Exploit modularity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Expect</a:t>
            </a:r>
            <a:r>
              <a:rPr sz="2000" spc="-20" dirty="0">
                <a:latin typeface="Arial"/>
                <a:cs typeface="Arial"/>
              </a:rPr>
              <a:t> </a:t>
            </a:r>
            <a:r>
              <a:rPr sz="2000" spc="-5" dirty="0">
                <a:latin typeface="Arial"/>
                <a:cs typeface="Arial"/>
              </a:rPr>
              <a:t>heterogeneity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Avoid static </a:t>
            </a:r>
            <a:r>
              <a:rPr sz="2000" spc="-10" dirty="0">
                <a:latin typeface="Arial"/>
                <a:cs typeface="Arial"/>
              </a:rPr>
              <a:t>options </a:t>
            </a:r>
            <a:r>
              <a:rPr sz="2000" spc="-5" dirty="0">
                <a:latin typeface="Arial"/>
                <a:cs typeface="Arial"/>
              </a:rPr>
              <a:t>and</a:t>
            </a:r>
            <a:r>
              <a:rPr sz="2000" spc="5" dirty="0">
                <a:latin typeface="Arial"/>
                <a:cs typeface="Arial"/>
              </a:rPr>
              <a:t> </a:t>
            </a:r>
            <a:r>
              <a:rPr sz="2000" spc="-10" dirty="0">
                <a:latin typeface="Arial"/>
                <a:cs typeface="Arial"/>
              </a:rPr>
              <a:t>parameters</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Look for good </a:t>
            </a:r>
            <a:r>
              <a:rPr sz="2000" spc="-10" dirty="0">
                <a:latin typeface="Arial"/>
                <a:cs typeface="Arial"/>
              </a:rPr>
              <a:t>design </a:t>
            </a:r>
            <a:r>
              <a:rPr sz="2000" spc="-5" dirty="0">
                <a:latin typeface="Arial"/>
                <a:cs typeface="Arial"/>
              </a:rPr>
              <a:t>(not</a:t>
            </a:r>
            <a:r>
              <a:rPr sz="2000" spc="-15" dirty="0">
                <a:latin typeface="Arial"/>
                <a:cs typeface="Arial"/>
              </a:rPr>
              <a:t> </a:t>
            </a:r>
            <a:r>
              <a:rPr sz="2000" spc="-10" dirty="0">
                <a:latin typeface="Arial"/>
                <a:cs typeface="Arial"/>
              </a:rPr>
              <a:t>perfect)</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Strict sending, tolerant</a:t>
            </a:r>
            <a:r>
              <a:rPr sz="2000" spc="-20" dirty="0">
                <a:latin typeface="Arial"/>
                <a:cs typeface="Arial"/>
              </a:rPr>
              <a:t> </a:t>
            </a:r>
            <a:r>
              <a:rPr sz="2000" spc="-5" dirty="0">
                <a:latin typeface="Arial"/>
                <a:cs typeface="Arial"/>
              </a:rPr>
              <a:t>receiving</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Think about scalability</a:t>
            </a:r>
            <a:endParaRPr sz="2000">
              <a:latin typeface="Arial"/>
              <a:cs typeface="Arial"/>
            </a:endParaRPr>
          </a:p>
          <a:p>
            <a:pPr marL="812800" indent="-343535">
              <a:lnSpc>
                <a:spcPct val="100000"/>
              </a:lnSpc>
              <a:spcBef>
                <a:spcPts val="480"/>
              </a:spcBef>
              <a:buClr>
                <a:srgbClr val="0000FF"/>
              </a:buClr>
              <a:buChar char="−"/>
              <a:tabLst>
                <a:tab pos="812165" algn="l"/>
                <a:tab pos="813435" algn="l"/>
              </a:tabLst>
            </a:pPr>
            <a:r>
              <a:rPr sz="2000" spc="-10" dirty="0">
                <a:latin typeface="Arial"/>
                <a:cs typeface="Arial"/>
              </a:rPr>
              <a:t>Consider performance </a:t>
            </a:r>
            <a:r>
              <a:rPr sz="2000" spc="-5" dirty="0">
                <a:latin typeface="Arial"/>
                <a:cs typeface="Arial"/>
              </a:rPr>
              <a:t>and</a:t>
            </a:r>
            <a:r>
              <a:rPr sz="2000" spc="15" dirty="0">
                <a:latin typeface="Arial"/>
                <a:cs typeface="Arial"/>
              </a:rPr>
              <a:t> </a:t>
            </a:r>
            <a:r>
              <a:rPr sz="2000" spc="-10" dirty="0">
                <a:latin typeface="Arial"/>
                <a:cs typeface="Arial"/>
              </a:rPr>
              <a:t>cost</a:t>
            </a:r>
            <a:endParaRPr sz="20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Network Layer in </a:t>
            </a:r>
            <a:r>
              <a:rPr sz="3600" dirty="0">
                <a:solidFill>
                  <a:srgbClr val="FF0000"/>
                </a:solidFill>
                <a:latin typeface="Arial"/>
                <a:cs typeface="Arial"/>
              </a:rPr>
              <a:t>the Internet</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1121155" y="1624838"/>
            <a:ext cx="77000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Internet is an interconnected collection of many networks  that is held together by the IP</a:t>
            </a:r>
            <a:r>
              <a:rPr sz="2400" spc="15" dirty="0">
                <a:latin typeface="Arial"/>
                <a:cs typeface="Arial"/>
              </a:rPr>
              <a:t> </a:t>
            </a:r>
            <a:r>
              <a:rPr sz="2400" spc="-5" dirty="0">
                <a:latin typeface="Arial"/>
                <a:cs typeface="Arial"/>
              </a:rPr>
              <a:t>protocol</a:t>
            </a:r>
            <a:endParaRPr sz="2400">
              <a:latin typeface="Arial"/>
              <a:cs typeface="Arial"/>
            </a:endParaRPr>
          </a:p>
        </p:txBody>
      </p:sp>
      <p:pic>
        <p:nvPicPr>
          <p:cNvPr id="4" name="object 4"/>
          <p:cNvPicPr/>
          <p:nvPr/>
        </p:nvPicPr>
        <p:blipFill>
          <a:blip r:embed="rId2" cstate="print"/>
          <a:stretch>
            <a:fillRect/>
          </a:stretch>
        </p:blipFill>
        <p:spPr>
          <a:xfrm>
            <a:off x="1645157" y="2577083"/>
            <a:ext cx="6768845" cy="429691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27045" y="728726"/>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a:latin typeface="Arial"/>
              <a:cs typeface="Arial"/>
            </a:endParaRPr>
          </a:p>
        </p:txBody>
      </p:sp>
      <p:sp>
        <p:nvSpPr>
          <p:cNvPr id="3" name="object 3"/>
          <p:cNvSpPr txBox="1"/>
          <p:nvPr/>
        </p:nvSpPr>
        <p:spPr>
          <a:xfrm>
            <a:off x="1297685" y="1641815"/>
            <a:ext cx="74612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IPv4 (Internet Protocol) header is carried on all packets  and has fields for the key parts of the</a:t>
            </a:r>
            <a:r>
              <a:rPr sz="2400" spc="10" dirty="0">
                <a:latin typeface="Arial"/>
                <a:cs typeface="Arial"/>
              </a:rPr>
              <a:t> </a:t>
            </a:r>
            <a:r>
              <a:rPr sz="2400" spc="-5" dirty="0">
                <a:latin typeface="Arial"/>
                <a:cs typeface="Arial"/>
              </a:rPr>
              <a:t>protocol:</a:t>
            </a:r>
            <a:endParaRPr sz="2400" dirty="0">
              <a:latin typeface="Arial"/>
              <a:cs typeface="Arial"/>
            </a:endParaRPr>
          </a:p>
        </p:txBody>
      </p:sp>
      <p:grpSp>
        <p:nvGrpSpPr>
          <p:cNvPr id="4" name="object 4"/>
          <p:cNvGrpSpPr/>
          <p:nvPr/>
        </p:nvGrpSpPr>
        <p:grpSpPr>
          <a:xfrm>
            <a:off x="457200" y="2414777"/>
            <a:ext cx="9144000" cy="4177029"/>
            <a:chOff x="457200" y="2414777"/>
            <a:chExt cx="9144000" cy="4177029"/>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113281" y="2822448"/>
              <a:ext cx="7832597" cy="3768851"/>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27045" y="381000"/>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dirty="0">
              <a:latin typeface="Arial"/>
              <a:cs typeface="Arial"/>
            </a:endParaRPr>
          </a:p>
        </p:txBody>
      </p:sp>
      <p:sp>
        <p:nvSpPr>
          <p:cNvPr id="3" name="object 3"/>
          <p:cNvSpPr txBox="1"/>
          <p:nvPr/>
        </p:nvSpPr>
        <p:spPr>
          <a:xfrm>
            <a:off x="494410" y="955040"/>
            <a:ext cx="4763390" cy="677621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Version filed</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IHL: header length</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Differentiated services: type of service</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Total length: every thing in the datagram</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Identification field:  which packet the newly arrived fragment belong to</a:t>
            </a:r>
          </a:p>
          <a:p>
            <a:pPr marL="812800" marR="5080" lvl="1" indent="-342900">
              <a:spcBef>
                <a:spcPts val="100"/>
              </a:spcBef>
              <a:buFont typeface="Arial" panose="020B0604020202020204" pitchFamily="34" charset="0"/>
              <a:buChar char="•"/>
            </a:pPr>
            <a:r>
              <a:rPr lang="en-US" sz="2400" spc="-5" dirty="0">
                <a:latin typeface="Arial"/>
                <a:cs typeface="Arial"/>
              </a:rPr>
              <a:t>All the fragments of the same packet  have the same identification code.</a:t>
            </a:r>
          </a:p>
          <a:p>
            <a:pPr marL="355600" marR="5080" indent="-342900">
              <a:spcBef>
                <a:spcPts val="100"/>
              </a:spcBef>
              <a:buFont typeface="Arial" panose="020B0604020202020204" pitchFamily="34" charset="0"/>
              <a:buChar char="•"/>
            </a:pPr>
            <a:r>
              <a:rPr lang="en-US" sz="2400" spc="-5" dirty="0">
                <a:latin typeface="Arial"/>
                <a:cs typeface="Arial"/>
              </a:rPr>
              <a:t>Next field: not defined</a:t>
            </a:r>
          </a:p>
          <a:p>
            <a:pPr marL="355600" marR="5080" indent="-342900">
              <a:spcBef>
                <a:spcPts val="100"/>
              </a:spcBef>
              <a:buFont typeface="Arial" panose="020B0604020202020204" pitchFamily="34" charset="0"/>
              <a:buChar char="•"/>
            </a:pPr>
            <a:r>
              <a:rPr lang="en-US" sz="2400" spc="-5" dirty="0">
                <a:latin typeface="Arial"/>
                <a:cs typeface="Arial"/>
              </a:rPr>
              <a:t>DF: do not fragment</a:t>
            </a:r>
          </a:p>
          <a:p>
            <a:pPr marL="355600" marR="5080" indent="-342900">
              <a:spcBef>
                <a:spcPts val="100"/>
              </a:spcBef>
              <a:buFont typeface="Arial" panose="020B0604020202020204" pitchFamily="34" charset="0"/>
              <a:buChar char="•"/>
            </a:pPr>
            <a:r>
              <a:rPr lang="en-US" sz="2400" spc="-5" dirty="0">
                <a:latin typeface="Arial"/>
                <a:cs typeface="Arial"/>
              </a:rPr>
              <a:t>MF more fragments</a:t>
            </a:r>
          </a:p>
          <a:p>
            <a:pPr marL="812800" marR="5080" lvl="1" indent="-342900">
              <a:spcBef>
                <a:spcPts val="100"/>
              </a:spcBef>
              <a:buFont typeface="Arial" panose="020B0604020202020204" pitchFamily="34" charset="0"/>
              <a:buChar char="•"/>
            </a:pPr>
            <a:r>
              <a:rPr lang="en-US" sz="2400" spc="-5" dirty="0">
                <a:latin typeface="Arial"/>
                <a:cs typeface="Arial"/>
              </a:rPr>
              <a:t>It is set to know whether all the fragments of datagram have arrived.</a:t>
            </a:r>
          </a:p>
        </p:txBody>
      </p:sp>
      <p:sp>
        <p:nvSpPr>
          <p:cNvPr id="7" name="object 3">
            <a:extLst>
              <a:ext uri="{FF2B5EF4-FFF2-40B4-BE49-F238E27FC236}">
                <a16:creationId xmlns:a16="http://schemas.microsoft.com/office/drawing/2014/main" id="{3B938DB9-F702-408E-A94C-6B292C5B36E7}"/>
              </a:ext>
            </a:extLst>
          </p:cNvPr>
          <p:cNvSpPr txBox="1"/>
          <p:nvPr/>
        </p:nvSpPr>
        <p:spPr>
          <a:xfrm>
            <a:off x="5297645" y="1156377"/>
            <a:ext cx="4463860" cy="637354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000" spc="-5" dirty="0">
                <a:latin typeface="Arial"/>
                <a:cs typeface="Arial"/>
              </a:rPr>
              <a:t>Fragment offset</a:t>
            </a:r>
          </a:p>
          <a:p>
            <a:pPr marL="812800" marR="5080" lvl="1" indent="-342900">
              <a:spcBef>
                <a:spcPts val="100"/>
              </a:spcBef>
              <a:buFont typeface="Arial" panose="020B0604020202020204" pitchFamily="34" charset="0"/>
              <a:buChar char="•"/>
            </a:pPr>
            <a:r>
              <a:rPr lang="en-US" sz="2000" spc="-5" dirty="0">
                <a:latin typeface="Arial"/>
                <a:cs typeface="Arial"/>
              </a:rPr>
              <a:t>Where in the current packet this packet belongs</a:t>
            </a:r>
          </a:p>
          <a:p>
            <a:pPr marL="355600" marR="5080" indent="-342900">
              <a:spcBef>
                <a:spcPts val="100"/>
              </a:spcBef>
              <a:buFont typeface="Arial" panose="020B0604020202020204" pitchFamily="34" charset="0"/>
              <a:buChar char="•"/>
            </a:pPr>
            <a:r>
              <a:rPr lang="en-US" sz="2000" spc="-5" dirty="0" err="1">
                <a:latin typeface="Arial"/>
                <a:cs typeface="Arial"/>
              </a:rPr>
              <a:t>TtL</a:t>
            </a:r>
            <a:r>
              <a:rPr lang="en-US" sz="2000" spc="-5" dirty="0">
                <a:latin typeface="Arial"/>
                <a:cs typeface="Arial"/>
              </a:rPr>
              <a:t>: Time to live</a:t>
            </a:r>
          </a:p>
          <a:p>
            <a:pPr marL="812800" marR="5080" lvl="1" indent="-342900">
              <a:spcBef>
                <a:spcPts val="100"/>
              </a:spcBef>
              <a:buFont typeface="Arial" panose="020B0604020202020204" pitchFamily="34" charset="0"/>
              <a:buChar char="•"/>
            </a:pPr>
            <a:r>
              <a:rPr lang="en-US" sz="2000" spc="-5" dirty="0">
                <a:latin typeface="Arial"/>
                <a:cs typeface="Arial"/>
              </a:rPr>
              <a:t>To limit packet life time </a:t>
            </a:r>
          </a:p>
          <a:p>
            <a:pPr marL="812800" marR="5080" lvl="1" indent="-342900">
              <a:spcBef>
                <a:spcPts val="100"/>
              </a:spcBef>
              <a:buFont typeface="Arial" panose="020B0604020202020204" pitchFamily="34" charset="0"/>
              <a:buChar char="•"/>
            </a:pPr>
            <a:r>
              <a:rPr lang="en-US" sz="2000" spc="-5" dirty="0">
                <a:latin typeface="Arial"/>
                <a:cs typeface="Arial"/>
              </a:rPr>
              <a:t>Decremented after each hop</a:t>
            </a:r>
          </a:p>
          <a:p>
            <a:pPr marL="355600" marR="5080" indent="-342900">
              <a:spcBef>
                <a:spcPts val="100"/>
              </a:spcBef>
              <a:buFont typeface="Arial" panose="020B0604020202020204" pitchFamily="34" charset="0"/>
              <a:buChar char="•"/>
            </a:pPr>
            <a:r>
              <a:rPr lang="en-US" sz="2000" spc="-5" dirty="0">
                <a:latin typeface="Arial"/>
                <a:cs typeface="Arial"/>
              </a:rPr>
              <a:t>Protocol: UDP or TCP</a:t>
            </a:r>
          </a:p>
          <a:p>
            <a:pPr marL="355600" marR="5080" indent="-342900">
              <a:spcBef>
                <a:spcPts val="100"/>
              </a:spcBef>
              <a:buFont typeface="Arial" panose="020B0604020202020204" pitchFamily="34" charset="0"/>
              <a:buChar char="•"/>
            </a:pPr>
            <a:r>
              <a:rPr lang="en-US" sz="2000" spc="-5" dirty="0">
                <a:latin typeface="Arial"/>
                <a:cs typeface="Arial"/>
              </a:rPr>
              <a:t>Header checksum</a:t>
            </a:r>
          </a:p>
          <a:p>
            <a:pPr marL="355600" marR="5080" indent="-342900">
              <a:spcBef>
                <a:spcPts val="100"/>
              </a:spcBef>
              <a:buFont typeface="Arial" panose="020B0604020202020204" pitchFamily="34" charset="0"/>
              <a:buChar char="•"/>
            </a:pPr>
            <a:r>
              <a:rPr lang="en-US" sz="2000" spc="-5" dirty="0">
                <a:latin typeface="Arial"/>
                <a:cs typeface="Arial"/>
              </a:rPr>
              <a:t>Source and destination address indicate the IP address of source and destination</a:t>
            </a:r>
          </a:p>
          <a:p>
            <a:pPr marL="355600" marR="5080" indent="-342900">
              <a:spcBef>
                <a:spcPts val="100"/>
              </a:spcBef>
              <a:buFont typeface="Arial" panose="020B0604020202020204" pitchFamily="34" charset="0"/>
              <a:buChar char="•"/>
            </a:pPr>
            <a:r>
              <a:rPr lang="en-US" sz="2000" spc="-5" dirty="0">
                <a:latin typeface="Arial"/>
                <a:cs typeface="Arial"/>
              </a:rPr>
              <a:t>Options field</a:t>
            </a:r>
          </a:p>
          <a:p>
            <a:pPr marL="812800" marR="5080" lvl="1" indent="-342900">
              <a:spcBef>
                <a:spcPts val="100"/>
              </a:spcBef>
              <a:buFont typeface="Arial" panose="020B0604020202020204" pitchFamily="34" charset="0"/>
              <a:buChar char="•"/>
            </a:pPr>
            <a:r>
              <a:rPr lang="en-US" sz="2000" spc="-5" dirty="0">
                <a:latin typeface="Arial"/>
                <a:cs typeface="Arial"/>
              </a:rPr>
              <a:t>For other ideas</a:t>
            </a:r>
          </a:p>
          <a:p>
            <a:pPr marL="812800" marR="5080" lvl="1" indent="-342900">
              <a:spcBef>
                <a:spcPts val="100"/>
              </a:spcBef>
              <a:buFont typeface="Arial" panose="020B0604020202020204" pitchFamily="34" charset="0"/>
              <a:buChar char="•"/>
            </a:pPr>
            <a:r>
              <a:rPr lang="en-US" sz="2000" spc="-5" dirty="0">
                <a:latin typeface="Arial"/>
                <a:cs typeface="Arial"/>
              </a:rPr>
              <a:t>Security</a:t>
            </a:r>
          </a:p>
          <a:p>
            <a:pPr marL="812800" marR="5080" lvl="1" indent="-342900">
              <a:spcBef>
                <a:spcPts val="100"/>
              </a:spcBef>
              <a:buFont typeface="Arial" panose="020B0604020202020204" pitchFamily="34" charset="0"/>
              <a:buChar char="•"/>
            </a:pPr>
            <a:r>
              <a:rPr lang="en-US" sz="2000" spc="-5" dirty="0">
                <a:latin typeface="Arial"/>
                <a:cs typeface="Arial"/>
              </a:rPr>
              <a:t>Strict route</a:t>
            </a:r>
          </a:p>
          <a:p>
            <a:pPr marL="1270000" marR="5080" lvl="2" indent="-342900">
              <a:spcBef>
                <a:spcPts val="100"/>
              </a:spcBef>
              <a:buFont typeface="Arial" panose="020B0604020202020204" pitchFamily="34" charset="0"/>
              <a:buChar char="•"/>
            </a:pPr>
            <a:r>
              <a:rPr lang="en-US" sz="2000" spc="-5" dirty="0">
                <a:latin typeface="Arial"/>
                <a:cs typeface="Arial"/>
              </a:rPr>
              <a:t>Set of routes</a:t>
            </a:r>
          </a:p>
          <a:p>
            <a:pPr marL="812800" marR="5080" lvl="1" indent="-342900">
              <a:spcBef>
                <a:spcPts val="100"/>
              </a:spcBef>
              <a:buFont typeface="Arial" panose="020B0604020202020204" pitchFamily="34" charset="0"/>
              <a:buChar char="•"/>
            </a:pPr>
            <a:r>
              <a:rPr lang="en-US" sz="2000" spc="-5" dirty="0">
                <a:latin typeface="Arial"/>
                <a:cs typeface="Arial"/>
              </a:rPr>
              <a:t>Lose routes</a:t>
            </a:r>
          </a:p>
          <a:p>
            <a:pPr marL="1270000" marR="5080" lvl="2" indent="-342900">
              <a:spcBef>
                <a:spcPts val="100"/>
              </a:spcBef>
              <a:buFont typeface="Arial" panose="020B0604020202020204" pitchFamily="34" charset="0"/>
              <a:buChar char="•"/>
            </a:pPr>
            <a:r>
              <a:rPr lang="en-US" sz="2000" spc="-5" dirty="0">
                <a:latin typeface="Arial"/>
                <a:cs typeface="Arial"/>
              </a:rPr>
              <a:t>Set of routes</a:t>
            </a:r>
          </a:p>
          <a:p>
            <a:pPr marL="812800" marR="5080" lvl="1" indent="-342900">
              <a:spcBef>
                <a:spcPts val="100"/>
              </a:spcBef>
              <a:buFont typeface="Arial" panose="020B0604020202020204" pitchFamily="34" charset="0"/>
              <a:buChar char="•"/>
            </a:pPr>
            <a:endParaRPr lang="en-US" sz="2000" spc="-5" dirty="0">
              <a:latin typeface="Arial"/>
              <a:cs typeface="Arial"/>
            </a:endParaRPr>
          </a:p>
          <a:p>
            <a:pPr marL="355600" marR="5080" indent="-342900">
              <a:spcBef>
                <a:spcPts val="100"/>
              </a:spcBef>
              <a:buFont typeface="Arial" panose="020B0604020202020204" pitchFamily="34" charset="0"/>
              <a:buChar char="•"/>
            </a:pPr>
            <a:endParaRPr lang="en-US" sz="2000" spc="-5" dirty="0">
              <a:latin typeface="Arial"/>
              <a:cs typeface="Arial"/>
            </a:endParaRPr>
          </a:p>
        </p:txBody>
      </p:sp>
    </p:spTree>
    <p:extLst>
      <p:ext uri="{BB962C8B-B14F-4D97-AF65-F5344CB8AC3E}">
        <p14:creationId xmlns:p14="http://schemas.microsoft.com/office/powerpoint/2010/main" val="1614422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87365" cy="574040"/>
          </a:xfrm>
          <a:prstGeom prst="rect">
            <a:avLst/>
          </a:prstGeom>
        </p:spPr>
        <p:txBody>
          <a:bodyPr vert="horz" wrap="square" lIns="0" tIns="12700" rIns="0" bIns="0" rtlCol="0">
            <a:spAutoFit/>
          </a:bodyPr>
          <a:lstStyle/>
          <a:p>
            <a:pPr marL="12700">
              <a:lnSpc>
                <a:spcPct val="100000"/>
              </a:lnSpc>
              <a:spcBef>
                <a:spcPts val="100"/>
              </a:spcBef>
            </a:pPr>
            <a:r>
              <a:rPr dirty="0"/>
              <a:t>IP Addresses (1) –</a:t>
            </a:r>
            <a:r>
              <a:rPr spc="-100" dirty="0"/>
              <a:t> </a:t>
            </a:r>
            <a:r>
              <a:rPr spc="-5" dirty="0"/>
              <a:t>Prefixes</a:t>
            </a:r>
          </a:p>
        </p:txBody>
      </p:sp>
      <p:sp>
        <p:nvSpPr>
          <p:cNvPr id="3" name="object 3"/>
          <p:cNvSpPr txBox="1"/>
          <p:nvPr/>
        </p:nvSpPr>
        <p:spPr>
          <a:xfrm>
            <a:off x="1447800" y="1710055"/>
            <a:ext cx="6650990" cy="1793239"/>
          </a:xfrm>
          <a:prstGeom prst="rect">
            <a:avLst/>
          </a:prstGeom>
        </p:spPr>
        <p:txBody>
          <a:bodyPr vert="horz" wrap="square" lIns="0" tIns="88900" rIns="0" bIns="0" rtlCol="0">
            <a:spAutoFit/>
          </a:bodyPr>
          <a:lstStyle/>
          <a:p>
            <a:pPr marL="50800">
              <a:lnSpc>
                <a:spcPct val="100000"/>
              </a:lnSpc>
              <a:spcBef>
                <a:spcPts val="700"/>
              </a:spcBef>
            </a:pPr>
            <a:r>
              <a:rPr sz="2400" spc="-5" dirty="0">
                <a:latin typeface="Arial"/>
                <a:cs typeface="Arial"/>
              </a:rPr>
              <a:t>Addresses are allocated in blocks called</a:t>
            </a:r>
            <a:r>
              <a:rPr sz="2400" spc="20" dirty="0">
                <a:latin typeface="Arial"/>
                <a:cs typeface="Arial"/>
              </a:rPr>
              <a:t> </a:t>
            </a:r>
            <a:r>
              <a:rPr sz="2400" u="heavy" spc="-5" dirty="0">
                <a:uFill>
                  <a:solidFill>
                    <a:srgbClr val="000000"/>
                  </a:solidFill>
                </a:uFill>
                <a:latin typeface="Arial"/>
                <a:cs typeface="Arial"/>
              </a:rPr>
              <a:t>prefixes</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Prefix is determined by the network</a:t>
            </a:r>
            <a:r>
              <a:rPr sz="2400" dirty="0">
                <a:latin typeface="Arial"/>
                <a:cs typeface="Arial"/>
              </a:rPr>
              <a:t> </a:t>
            </a:r>
            <a:r>
              <a:rPr sz="2400" spc="-5" dirty="0">
                <a:latin typeface="Arial"/>
                <a:cs typeface="Arial"/>
              </a:rPr>
              <a:t>portion</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Has 2</a:t>
            </a:r>
            <a:r>
              <a:rPr sz="2400" spc="-7" baseline="24305" dirty="0">
                <a:latin typeface="Arial"/>
                <a:cs typeface="Arial"/>
              </a:rPr>
              <a:t>L </a:t>
            </a:r>
            <a:r>
              <a:rPr sz="2400" spc="-5" dirty="0">
                <a:latin typeface="Arial"/>
                <a:cs typeface="Arial"/>
              </a:rPr>
              <a:t>addresses aligned on </a:t>
            </a:r>
            <a:r>
              <a:rPr sz="2400" spc="5" dirty="0">
                <a:latin typeface="Arial"/>
                <a:cs typeface="Arial"/>
              </a:rPr>
              <a:t>2</a:t>
            </a:r>
            <a:r>
              <a:rPr sz="2400" spc="7" baseline="24305" dirty="0">
                <a:latin typeface="Arial"/>
                <a:cs typeface="Arial"/>
              </a:rPr>
              <a:t>L</a:t>
            </a:r>
            <a:r>
              <a:rPr sz="2400" spc="22" baseline="24305" dirty="0">
                <a:latin typeface="Arial"/>
                <a:cs typeface="Arial"/>
              </a:rPr>
              <a:t> </a:t>
            </a:r>
            <a:r>
              <a:rPr sz="2400" spc="-5" dirty="0">
                <a:latin typeface="Arial"/>
                <a:cs typeface="Arial"/>
              </a:rPr>
              <a:t>boundary</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Written address/length, e.g.,</a:t>
            </a:r>
            <a:r>
              <a:rPr sz="2400" spc="-15" dirty="0">
                <a:latin typeface="Arial"/>
                <a:cs typeface="Arial"/>
              </a:rPr>
              <a:t> </a:t>
            </a:r>
            <a:r>
              <a:rPr sz="2400" spc="-5" dirty="0">
                <a:latin typeface="Arial"/>
                <a:cs typeface="Arial"/>
              </a:rPr>
              <a:t>18.0.31.0/24</a:t>
            </a:r>
            <a:endParaRPr sz="2400" dirty="0">
              <a:latin typeface="Arial"/>
              <a:cs typeface="Arial"/>
            </a:endParaRPr>
          </a:p>
        </p:txBody>
      </p:sp>
      <p:pic>
        <p:nvPicPr>
          <p:cNvPr id="4" name="object 4"/>
          <p:cNvPicPr/>
          <p:nvPr/>
        </p:nvPicPr>
        <p:blipFill>
          <a:blip r:embed="rId2" cstate="print"/>
          <a:stretch>
            <a:fillRect/>
          </a:stretch>
        </p:blipFill>
        <p:spPr>
          <a:xfrm>
            <a:off x="995172" y="3910584"/>
            <a:ext cx="8049006" cy="239039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483" y="728726"/>
            <a:ext cx="5612765" cy="574040"/>
          </a:xfrm>
          <a:prstGeom prst="rect">
            <a:avLst/>
          </a:prstGeom>
        </p:spPr>
        <p:txBody>
          <a:bodyPr vert="horz" wrap="square" lIns="0" tIns="12700" rIns="0" bIns="0" rtlCol="0">
            <a:spAutoFit/>
          </a:bodyPr>
          <a:lstStyle/>
          <a:p>
            <a:pPr marL="12700">
              <a:lnSpc>
                <a:spcPct val="100000"/>
              </a:lnSpc>
              <a:spcBef>
                <a:spcPts val="100"/>
              </a:spcBef>
            </a:pPr>
            <a:r>
              <a:rPr dirty="0"/>
              <a:t>IP Addresses (2) –</a:t>
            </a:r>
            <a:r>
              <a:rPr spc="-135" dirty="0"/>
              <a:t> </a:t>
            </a:r>
            <a:r>
              <a:rPr spc="-5" dirty="0"/>
              <a:t>Subnets</a:t>
            </a:r>
          </a:p>
        </p:txBody>
      </p:sp>
      <p:sp>
        <p:nvSpPr>
          <p:cNvPr id="3" name="object 3"/>
          <p:cNvSpPr txBox="1"/>
          <p:nvPr/>
        </p:nvSpPr>
        <p:spPr>
          <a:xfrm>
            <a:off x="1450339" y="1898396"/>
            <a:ext cx="737679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Subnetting splits up IP prefix to help with</a:t>
            </a:r>
            <a:r>
              <a:rPr sz="2400" spc="-15" dirty="0">
                <a:latin typeface="Arial"/>
                <a:cs typeface="Arial"/>
              </a:rPr>
              <a:t> </a:t>
            </a:r>
            <a:r>
              <a:rPr sz="2400" spc="-5" dirty="0">
                <a:latin typeface="Arial"/>
                <a:cs typeface="Arial"/>
              </a:rPr>
              <a:t>management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Looks like </a:t>
            </a:r>
            <a:r>
              <a:rPr sz="2400" dirty="0">
                <a:latin typeface="Arial"/>
                <a:cs typeface="Arial"/>
              </a:rPr>
              <a:t>a </a:t>
            </a:r>
            <a:r>
              <a:rPr sz="2400" spc="-5" dirty="0">
                <a:latin typeface="Arial"/>
                <a:cs typeface="Arial"/>
              </a:rPr>
              <a:t>single prefix outside the</a:t>
            </a:r>
            <a:r>
              <a:rPr sz="2400" spc="30" dirty="0">
                <a:latin typeface="Arial"/>
                <a:cs typeface="Arial"/>
              </a:rPr>
              <a:t> </a:t>
            </a:r>
            <a:r>
              <a:rPr sz="2400" spc="-5" dirty="0">
                <a:latin typeface="Arial"/>
                <a:cs typeface="Arial"/>
              </a:rPr>
              <a:t>network</a:t>
            </a:r>
            <a:endParaRPr sz="2400">
              <a:latin typeface="Arial"/>
              <a:cs typeface="Arial"/>
            </a:endParaRPr>
          </a:p>
        </p:txBody>
      </p:sp>
      <p:grpSp>
        <p:nvGrpSpPr>
          <p:cNvPr id="4" name="object 4"/>
          <p:cNvGrpSpPr/>
          <p:nvPr/>
        </p:nvGrpSpPr>
        <p:grpSpPr>
          <a:xfrm>
            <a:off x="457200" y="2907792"/>
            <a:ext cx="9144000" cy="3424554"/>
            <a:chOff x="457200" y="2907792"/>
            <a:chExt cx="9144000" cy="3424554"/>
          </a:xfrm>
        </p:grpSpPr>
        <p:pic>
          <p:nvPicPr>
            <p:cNvPr id="5" name="object 5"/>
            <p:cNvPicPr/>
            <p:nvPr/>
          </p:nvPicPr>
          <p:blipFill>
            <a:blip r:embed="rId2" cstate="print"/>
            <a:stretch>
              <a:fillRect/>
            </a:stretch>
          </p:blipFill>
          <p:spPr>
            <a:xfrm>
              <a:off x="971550" y="2907792"/>
              <a:ext cx="8115300" cy="2445257"/>
            </a:xfrm>
            <a:prstGeom prst="rect">
              <a:avLst/>
            </a:prstGeom>
          </p:spPr>
        </p:pic>
        <p:sp>
          <p:nvSpPr>
            <p:cNvPr id="6" name="object 6"/>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971550" y="5353050"/>
              <a:ext cx="8115300" cy="979170"/>
            </a:xfrm>
            <a:prstGeom prst="rect">
              <a:avLst/>
            </a:prstGeom>
          </p:spPr>
        </p:pic>
        <p:sp>
          <p:nvSpPr>
            <p:cNvPr id="8" name="object 8"/>
            <p:cNvSpPr/>
            <p:nvPr/>
          </p:nvSpPr>
          <p:spPr>
            <a:xfrm>
              <a:off x="6656832" y="5352288"/>
              <a:ext cx="2541270" cy="403225"/>
            </a:xfrm>
            <a:custGeom>
              <a:avLst/>
              <a:gdLst/>
              <a:ahLst/>
              <a:cxnLst/>
              <a:rect l="l" t="t" r="r" b="b"/>
              <a:pathLst>
                <a:path w="2541270" h="403225">
                  <a:moveTo>
                    <a:pt x="2541270" y="403098"/>
                  </a:moveTo>
                  <a:lnTo>
                    <a:pt x="2541270" y="0"/>
                  </a:lnTo>
                  <a:lnTo>
                    <a:pt x="0" y="0"/>
                  </a:lnTo>
                  <a:lnTo>
                    <a:pt x="0" y="403098"/>
                  </a:lnTo>
                  <a:lnTo>
                    <a:pt x="2541270" y="403098"/>
                  </a:lnTo>
                  <a:close/>
                </a:path>
              </a:pathLst>
            </a:custGeom>
            <a:solidFill>
              <a:srgbClr val="FFFFFF"/>
            </a:solidFill>
          </p:spPr>
          <p:txBody>
            <a:bodyPr wrap="square" lIns="0" tIns="0" rIns="0" bIns="0" rtlCol="0"/>
            <a:lstStyle/>
            <a:p>
              <a:endParaRPr/>
            </a:p>
          </p:txBody>
        </p:sp>
      </p:grpSp>
      <p:sp>
        <p:nvSpPr>
          <p:cNvPr id="9" name="object 9"/>
          <p:cNvSpPr txBox="1"/>
          <p:nvPr/>
        </p:nvSpPr>
        <p:spPr>
          <a:xfrm>
            <a:off x="7032752" y="5182616"/>
            <a:ext cx="1851025" cy="574040"/>
          </a:xfrm>
          <a:prstGeom prst="rect">
            <a:avLst/>
          </a:prstGeom>
        </p:spPr>
        <p:txBody>
          <a:bodyPr vert="horz" wrap="square" lIns="0" tIns="12700" rIns="0" bIns="0" rtlCol="0">
            <a:spAutoFit/>
          </a:bodyPr>
          <a:lstStyle/>
          <a:p>
            <a:pPr marL="189230" marR="5080" indent="-177165">
              <a:lnSpc>
                <a:spcPct val="100000"/>
              </a:lnSpc>
              <a:spcBef>
                <a:spcPts val="100"/>
              </a:spcBef>
            </a:pPr>
            <a:r>
              <a:rPr sz="1800" dirty="0">
                <a:solidFill>
                  <a:srgbClr val="FF2BD8"/>
                </a:solidFill>
                <a:latin typeface="Arial"/>
                <a:cs typeface="Arial"/>
              </a:rPr>
              <a:t>ISP gives</a:t>
            </a:r>
            <a:r>
              <a:rPr sz="1800" spc="-140" dirty="0">
                <a:solidFill>
                  <a:srgbClr val="FF2BD8"/>
                </a:solidFill>
                <a:latin typeface="Arial"/>
                <a:cs typeface="Arial"/>
              </a:rPr>
              <a:t> </a:t>
            </a:r>
            <a:r>
              <a:rPr sz="1800" dirty="0">
                <a:solidFill>
                  <a:srgbClr val="FF2BD8"/>
                </a:solidFill>
                <a:latin typeface="Arial"/>
                <a:cs typeface="Arial"/>
              </a:rPr>
              <a:t>network  a single</a:t>
            </a:r>
            <a:r>
              <a:rPr sz="1800" spc="-55" dirty="0">
                <a:solidFill>
                  <a:srgbClr val="FF2BD8"/>
                </a:solidFill>
                <a:latin typeface="Arial"/>
                <a:cs typeface="Arial"/>
              </a:rPr>
              <a:t> </a:t>
            </a:r>
            <a:r>
              <a:rPr sz="1800" dirty="0">
                <a:solidFill>
                  <a:srgbClr val="FF2BD8"/>
                </a:solidFill>
                <a:latin typeface="Arial"/>
                <a:cs typeface="Arial"/>
              </a:rPr>
              <a:t>prefix</a:t>
            </a:r>
            <a:endParaRPr sz="1800">
              <a:latin typeface="Arial"/>
              <a:cs typeface="Arial"/>
            </a:endParaRPr>
          </a:p>
        </p:txBody>
      </p:sp>
      <p:grpSp>
        <p:nvGrpSpPr>
          <p:cNvPr id="10" name="object 10"/>
          <p:cNvGrpSpPr/>
          <p:nvPr/>
        </p:nvGrpSpPr>
        <p:grpSpPr>
          <a:xfrm>
            <a:off x="971550" y="6332220"/>
            <a:ext cx="8115300" cy="341630"/>
            <a:chOff x="971550" y="6332220"/>
            <a:chExt cx="8115300" cy="341630"/>
          </a:xfrm>
        </p:grpSpPr>
        <p:pic>
          <p:nvPicPr>
            <p:cNvPr id="11" name="object 11"/>
            <p:cNvPicPr/>
            <p:nvPr/>
          </p:nvPicPr>
          <p:blipFill>
            <a:blip r:embed="rId4" cstate="print"/>
            <a:stretch>
              <a:fillRect/>
            </a:stretch>
          </p:blipFill>
          <p:spPr>
            <a:xfrm>
              <a:off x="971550" y="6332220"/>
              <a:ext cx="8115300" cy="185165"/>
            </a:xfrm>
            <a:prstGeom prst="rect">
              <a:avLst/>
            </a:prstGeom>
          </p:spPr>
        </p:pic>
        <p:sp>
          <p:nvSpPr>
            <p:cNvPr id="12" name="object 12"/>
            <p:cNvSpPr/>
            <p:nvPr/>
          </p:nvSpPr>
          <p:spPr>
            <a:xfrm>
              <a:off x="1499616" y="6396228"/>
              <a:ext cx="4700270" cy="277495"/>
            </a:xfrm>
            <a:custGeom>
              <a:avLst/>
              <a:gdLst/>
              <a:ahLst/>
              <a:cxnLst/>
              <a:rect l="l" t="t" r="r" b="b"/>
              <a:pathLst>
                <a:path w="4700270" h="277495">
                  <a:moveTo>
                    <a:pt x="4700016" y="277368"/>
                  </a:moveTo>
                  <a:lnTo>
                    <a:pt x="4700016" y="0"/>
                  </a:lnTo>
                  <a:lnTo>
                    <a:pt x="0" y="0"/>
                  </a:lnTo>
                  <a:lnTo>
                    <a:pt x="0" y="277368"/>
                  </a:lnTo>
                  <a:lnTo>
                    <a:pt x="4700016" y="277368"/>
                  </a:lnTo>
                  <a:close/>
                </a:path>
              </a:pathLst>
            </a:custGeom>
            <a:solidFill>
              <a:srgbClr val="FFFFFF"/>
            </a:solidFill>
          </p:spPr>
          <p:txBody>
            <a:bodyPr wrap="square" lIns="0" tIns="0" rIns="0" bIns="0" rtlCol="0"/>
            <a:lstStyle/>
            <a:p>
              <a:endParaRPr/>
            </a:p>
          </p:txBody>
        </p:sp>
      </p:grpSp>
      <p:sp>
        <p:nvSpPr>
          <p:cNvPr id="13" name="object 13"/>
          <p:cNvSpPr txBox="1"/>
          <p:nvPr/>
        </p:nvSpPr>
        <p:spPr>
          <a:xfrm>
            <a:off x="1549400" y="6377430"/>
            <a:ext cx="4089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2BD8"/>
                </a:solidFill>
                <a:latin typeface="Arial"/>
                <a:cs typeface="Arial"/>
              </a:rPr>
              <a:t>Network </a:t>
            </a:r>
            <a:r>
              <a:rPr sz="1800" dirty="0">
                <a:solidFill>
                  <a:srgbClr val="FF2BD8"/>
                </a:solidFill>
                <a:latin typeface="Arial"/>
                <a:cs typeface="Arial"/>
              </a:rPr>
              <a:t>divides </a:t>
            </a:r>
            <a:r>
              <a:rPr sz="1800" spc="-5" dirty="0">
                <a:solidFill>
                  <a:srgbClr val="FF2BD8"/>
                </a:solidFill>
                <a:latin typeface="Arial"/>
                <a:cs typeface="Arial"/>
              </a:rPr>
              <a:t>it into </a:t>
            </a:r>
            <a:r>
              <a:rPr sz="1800" dirty="0">
                <a:solidFill>
                  <a:srgbClr val="FF2BD8"/>
                </a:solidFill>
                <a:latin typeface="Arial"/>
                <a:cs typeface="Arial"/>
              </a:rPr>
              <a:t>subnets</a:t>
            </a:r>
            <a:r>
              <a:rPr sz="1800" spc="-100" dirty="0">
                <a:solidFill>
                  <a:srgbClr val="FF2BD8"/>
                </a:solidFill>
                <a:latin typeface="Arial"/>
                <a:cs typeface="Arial"/>
              </a:rPr>
              <a:t> </a:t>
            </a:r>
            <a:r>
              <a:rPr sz="1800" dirty="0">
                <a:solidFill>
                  <a:srgbClr val="FF2BD8"/>
                </a:solidFill>
                <a:latin typeface="Arial"/>
                <a:cs typeface="Arial"/>
              </a:rPr>
              <a:t>internally</a:t>
            </a:r>
            <a:endParaRPr sz="18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Connectionless service: datagrams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563418" cy="643253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Packets are injected as datagrams (analogy is telegram).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 advance setup is needed</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is called datagram network.</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handover long message to transport layer which instructs to deliver packet to P2 on H2. The transport layer runs in H1 (in the operating system). It prepends transport header and handover it to network layer (another procedure)</a:t>
            </a:r>
          </a:p>
          <a:p>
            <a:pPr marL="12700" marR="5080">
              <a:lnSpc>
                <a:spcPct val="100000"/>
              </a:lnSpc>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breaks it into  packets and sends each of them to router A using point-to-point protocol, PPP.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ISP decided where to send packets. It has to take routing decisions.</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algorithm which does routing decisions are called </a:t>
            </a:r>
            <a:r>
              <a:rPr lang="en-US" sz="2400" b="1" spc="-5" dirty="0">
                <a:uFill>
                  <a:solidFill>
                    <a:srgbClr val="000000"/>
                  </a:solidFill>
                </a:uFill>
                <a:latin typeface="Times New Roman" panose="02020603050405020304" pitchFamily="18" charset="0"/>
                <a:cs typeface="Times New Roman" panose="02020603050405020304" pitchFamily="18" charset="0"/>
              </a:rPr>
              <a:t>routing algorithm</a:t>
            </a:r>
            <a:r>
              <a:rPr lang="en-US" sz="2400" spc="-5" dirty="0">
                <a:uFill>
                  <a:solidFill>
                    <a:srgbClr val="000000"/>
                  </a:solidFill>
                </a:uFill>
                <a:latin typeface="Times New Roman" panose="02020603050405020304" pitchFamily="18" charset="0"/>
                <a:cs typeface="Times New Roman" panose="02020603050405020304" pitchFamily="18" charset="0"/>
              </a:rPr>
              <a:t>.</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 this chapter, we study routing algorithms.</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Internet protocol (IP) is the basis of  the Internet, individually forwards each packet. 32 bits in IPv4 and 128 bits in IPv6.</a:t>
            </a:r>
          </a:p>
        </p:txBody>
      </p:sp>
    </p:spTree>
    <p:extLst>
      <p:ext uri="{BB962C8B-B14F-4D97-AF65-F5344CB8AC3E}">
        <p14:creationId xmlns:p14="http://schemas.microsoft.com/office/powerpoint/2010/main" val="1944146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529" y="728726"/>
            <a:ext cx="6401435" cy="574040"/>
          </a:xfrm>
          <a:prstGeom prst="rect">
            <a:avLst/>
          </a:prstGeom>
        </p:spPr>
        <p:txBody>
          <a:bodyPr vert="horz" wrap="square" lIns="0" tIns="12700" rIns="0" bIns="0" rtlCol="0">
            <a:spAutoFit/>
          </a:bodyPr>
          <a:lstStyle/>
          <a:p>
            <a:pPr marL="12700">
              <a:lnSpc>
                <a:spcPct val="100000"/>
              </a:lnSpc>
              <a:spcBef>
                <a:spcPts val="100"/>
              </a:spcBef>
            </a:pPr>
            <a:r>
              <a:rPr dirty="0"/>
              <a:t>IP Addresses (3) –</a:t>
            </a:r>
            <a:r>
              <a:rPr spc="-135" dirty="0"/>
              <a:t> </a:t>
            </a:r>
            <a:r>
              <a:rPr spc="-5" dirty="0"/>
              <a:t>Aggregation</a:t>
            </a:r>
          </a:p>
        </p:txBody>
      </p:sp>
      <p:sp>
        <p:nvSpPr>
          <p:cNvPr id="3" name="object 3"/>
          <p:cNvSpPr txBox="1"/>
          <p:nvPr/>
        </p:nvSpPr>
        <p:spPr>
          <a:xfrm>
            <a:off x="1450339" y="1974596"/>
            <a:ext cx="67525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Aggregation joins multiple IP prefixes into </a:t>
            </a:r>
            <a:r>
              <a:rPr sz="2400" dirty="0">
                <a:latin typeface="Arial"/>
                <a:cs typeface="Arial"/>
              </a:rPr>
              <a:t>a </a:t>
            </a:r>
            <a:r>
              <a:rPr sz="2400" spc="-5" dirty="0">
                <a:latin typeface="Arial"/>
                <a:cs typeface="Arial"/>
              </a:rPr>
              <a:t>single  larger prefix to reduce routing table</a:t>
            </a:r>
            <a:r>
              <a:rPr sz="2400" spc="65" dirty="0">
                <a:latin typeface="Arial"/>
                <a:cs typeface="Arial"/>
              </a:rPr>
              <a:t> </a:t>
            </a:r>
            <a:r>
              <a:rPr sz="2400" spc="-5" dirty="0">
                <a:latin typeface="Arial"/>
                <a:cs typeface="Arial"/>
              </a:rPr>
              <a:t>size</a:t>
            </a:r>
            <a:endParaRPr sz="2400">
              <a:latin typeface="Arial"/>
              <a:cs typeface="Arial"/>
            </a:endParaRPr>
          </a:p>
        </p:txBody>
      </p:sp>
      <p:grpSp>
        <p:nvGrpSpPr>
          <p:cNvPr id="4" name="object 4"/>
          <p:cNvGrpSpPr/>
          <p:nvPr/>
        </p:nvGrpSpPr>
        <p:grpSpPr>
          <a:xfrm>
            <a:off x="1673351" y="2852927"/>
            <a:ext cx="6703059" cy="2500630"/>
            <a:chOff x="1673351" y="2852927"/>
            <a:chExt cx="6703059" cy="2500630"/>
          </a:xfrm>
        </p:grpSpPr>
        <p:pic>
          <p:nvPicPr>
            <p:cNvPr id="5" name="object 5"/>
            <p:cNvPicPr/>
            <p:nvPr/>
          </p:nvPicPr>
          <p:blipFill>
            <a:blip r:embed="rId2" cstate="print"/>
            <a:stretch>
              <a:fillRect/>
            </a:stretch>
          </p:blipFill>
          <p:spPr>
            <a:xfrm>
              <a:off x="5797295" y="2852927"/>
              <a:ext cx="2551176" cy="541782"/>
            </a:xfrm>
            <a:prstGeom prst="rect">
              <a:avLst/>
            </a:prstGeom>
          </p:spPr>
        </p:pic>
        <p:pic>
          <p:nvPicPr>
            <p:cNvPr id="6" name="object 6"/>
            <p:cNvPicPr/>
            <p:nvPr/>
          </p:nvPicPr>
          <p:blipFill>
            <a:blip r:embed="rId3" cstate="print"/>
            <a:stretch>
              <a:fillRect/>
            </a:stretch>
          </p:blipFill>
          <p:spPr>
            <a:xfrm>
              <a:off x="1673351" y="3394709"/>
              <a:ext cx="6702552" cy="979170"/>
            </a:xfrm>
            <a:prstGeom prst="rect">
              <a:avLst/>
            </a:prstGeom>
          </p:spPr>
        </p:pic>
        <p:pic>
          <p:nvPicPr>
            <p:cNvPr id="7" name="object 7"/>
            <p:cNvPicPr/>
            <p:nvPr/>
          </p:nvPicPr>
          <p:blipFill>
            <a:blip r:embed="rId4" cstate="print"/>
            <a:stretch>
              <a:fillRect/>
            </a:stretch>
          </p:blipFill>
          <p:spPr>
            <a:xfrm>
              <a:off x="1673351" y="4373880"/>
              <a:ext cx="6620256" cy="979170"/>
            </a:xfrm>
            <a:prstGeom prst="rect">
              <a:avLst/>
            </a:prstGeom>
          </p:spPr>
        </p:pic>
      </p:grpSp>
      <p:sp>
        <p:nvSpPr>
          <p:cNvPr id="8" name="object 8"/>
          <p:cNvSpPr txBox="1"/>
          <p:nvPr/>
        </p:nvSpPr>
        <p:spPr>
          <a:xfrm>
            <a:off x="2824733" y="5044440"/>
            <a:ext cx="1949450" cy="308610"/>
          </a:xfrm>
          <a:prstGeom prst="rect">
            <a:avLst/>
          </a:prstGeom>
          <a:solidFill>
            <a:srgbClr val="FFFFFF"/>
          </a:solidFill>
        </p:spPr>
        <p:txBody>
          <a:bodyPr vert="horz" wrap="square" lIns="0" tIns="0" rIns="0" bIns="0" rtlCol="0">
            <a:spAutoFit/>
          </a:bodyPr>
          <a:lstStyle/>
          <a:p>
            <a:pPr marL="269240">
              <a:lnSpc>
                <a:spcPts val="2105"/>
              </a:lnSpc>
            </a:pPr>
            <a:r>
              <a:rPr sz="1800" dirty="0">
                <a:solidFill>
                  <a:srgbClr val="FF2BD8"/>
                </a:solidFill>
                <a:latin typeface="Arial"/>
                <a:cs typeface="Arial"/>
              </a:rPr>
              <a:t>ISP</a:t>
            </a:r>
            <a:r>
              <a:rPr sz="1800" spc="-55" dirty="0">
                <a:solidFill>
                  <a:srgbClr val="FF2BD8"/>
                </a:solidFill>
                <a:latin typeface="Arial"/>
                <a:cs typeface="Arial"/>
              </a:rPr>
              <a:t> </a:t>
            </a:r>
            <a:r>
              <a:rPr sz="1800" spc="-5" dirty="0">
                <a:solidFill>
                  <a:srgbClr val="FF2BD8"/>
                </a:solidFill>
                <a:latin typeface="Arial"/>
                <a:cs typeface="Arial"/>
              </a:rPr>
              <a:t>advertises</a:t>
            </a:r>
            <a:endParaRPr sz="1800">
              <a:latin typeface="Arial"/>
              <a:cs typeface="Arial"/>
            </a:endParaRPr>
          </a:p>
        </p:txBody>
      </p:sp>
      <p:pic>
        <p:nvPicPr>
          <p:cNvPr id="9" name="object 9"/>
          <p:cNvPicPr/>
          <p:nvPr/>
        </p:nvPicPr>
        <p:blipFill>
          <a:blip r:embed="rId5" cstate="print"/>
          <a:stretch>
            <a:fillRect/>
          </a:stretch>
        </p:blipFill>
        <p:spPr>
          <a:xfrm>
            <a:off x="5678423" y="5353050"/>
            <a:ext cx="2679192" cy="1002029"/>
          </a:xfrm>
          <a:prstGeom prst="rect">
            <a:avLst/>
          </a:prstGeom>
        </p:spPr>
      </p:pic>
      <p:sp>
        <p:nvSpPr>
          <p:cNvPr id="10" name="object 10"/>
          <p:cNvSpPr txBox="1"/>
          <p:nvPr/>
        </p:nvSpPr>
        <p:spPr>
          <a:xfrm>
            <a:off x="3081020" y="5299202"/>
            <a:ext cx="14351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a single</a:t>
            </a:r>
            <a:r>
              <a:rPr sz="1800" spc="-110" dirty="0">
                <a:solidFill>
                  <a:srgbClr val="FF2BD8"/>
                </a:solidFill>
                <a:latin typeface="Arial"/>
                <a:cs typeface="Arial"/>
              </a:rPr>
              <a:t> </a:t>
            </a:r>
            <a:r>
              <a:rPr sz="1800" dirty="0">
                <a:solidFill>
                  <a:srgbClr val="FF2BD8"/>
                </a:solidFill>
                <a:latin typeface="Arial"/>
                <a:cs typeface="Arial"/>
              </a:rPr>
              <a:t>prefix</a:t>
            </a:r>
            <a:endParaRPr sz="1800">
              <a:latin typeface="Arial"/>
              <a:cs typeface="Arial"/>
            </a:endParaRPr>
          </a:p>
        </p:txBody>
      </p:sp>
      <p:sp>
        <p:nvSpPr>
          <p:cNvPr id="11" name="object 11"/>
          <p:cNvSpPr txBox="1"/>
          <p:nvPr/>
        </p:nvSpPr>
        <p:spPr>
          <a:xfrm>
            <a:off x="5128514" y="6347712"/>
            <a:ext cx="38138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ISP customers </a:t>
            </a:r>
            <a:r>
              <a:rPr sz="1800" spc="-5" dirty="0">
                <a:solidFill>
                  <a:srgbClr val="FF2BD8"/>
                </a:solidFill>
                <a:latin typeface="Arial"/>
                <a:cs typeface="Arial"/>
              </a:rPr>
              <a:t>have </a:t>
            </a:r>
            <a:r>
              <a:rPr sz="1800" spc="-10" dirty="0">
                <a:solidFill>
                  <a:srgbClr val="FF2BD8"/>
                </a:solidFill>
                <a:latin typeface="Arial"/>
                <a:cs typeface="Arial"/>
              </a:rPr>
              <a:t>different</a:t>
            </a:r>
            <a:r>
              <a:rPr sz="1800" spc="-125" dirty="0">
                <a:solidFill>
                  <a:srgbClr val="FF2BD8"/>
                </a:solidFill>
                <a:latin typeface="Arial"/>
                <a:cs typeface="Arial"/>
              </a:rPr>
              <a:t> </a:t>
            </a:r>
            <a:r>
              <a:rPr sz="1800" spc="-5" dirty="0">
                <a:solidFill>
                  <a:srgbClr val="FF2BD8"/>
                </a:solidFill>
                <a:latin typeface="Arial"/>
                <a:cs typeface="Arial"/>
              </a:rPr>
              <a:t>prefixes</a:t>
            </a:r>
            <a:endParaRPr sz="180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683" y="728726"/>
            <a:ext cx="7747000" cy="574040"/>
          </a:xfrm>
          <a:prstGeom prst="rect">
            <a:avLst/>
          </a:prstGeom>
        </p:spPr>
        <p:txBody>
          <a:bodyPr vert="horz" wrap="square" lIns="0" tIns="12700" rIns="0" bIns="0" rtlCol="0">
            <a:spAutoFit/>
          </a:bodyPr>
          <a:lstStyle/>
          <a:p>
            <a:pPr marL="12700">
              <a:lnSpc>
                <a:spcPct val="100000"/>
              </a:lnSpc>
              <a:spcBef>
                <a:spcPts val="100"/>
              </a:spcBef>
            </a:pPr>
            <a:r>
              <a:rPr dirty="0"/>
              <a:t>IP Addresses (5) – </a:t>
            </a:r>
            <a:r>
              <a:rPr spc="-5" dirty="0"/>
              <a:t>Classful</a:t>
            </a:r>
            <a:r>
              <a:rPr spc="-140" dirty="0"/>
              <a:t> </a:t>
            </a:r>
            <a:r>
              <a:rPr dirty="0"/>
              <a:t>Addresing</a:t>
            </a:r>
          </a:p>
        </p:txBody>
      </p:sp>
      <p:sp>
        <p:nvSpPr>
          <p:cNvPr id="3" name="object 3"/>
          <p:cNvSpPr txBox="1"/>
          <p:nvPr/>
        </p:nvSpPr>
        <p:spPr>
          <a:xfrm>
            <a:off x="1450339" y="1750567"/>
            <a:ext cx="7225030"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Old </a:t>
            </a:r>
            <a:r>
              <a:rPr sz="2400" spc="-5" dirty="0">
                <a:latin typeface="Arial"/>
                <a:cs typeface="Arial"/>
              </a:rPr>
              <a:t>addresses came in blocks of </a:t>
            </a:r>
            <a:r>
              <a:rPr sz="2400" dirty="0">
                <a:latin typeface="Arial"/>
                <a:cs typeface="Arial"/>
              </a:rPr>
              <a:t>fixed </a:t>
            </a:r>
            <a:r>
              <a:rPr sz="2400" spc="-5" dirty="0">
                <a:latin typeface="Arial"/>
                <a:cs typeface="Arial"/>
              </a:rPr>
              <a:t>size (A, B,</a:t>
            </a:r>
            <a:r>
              <a:rPr sz="2400" spc="-10" dirty="0">
                <a:latin typeface="Arial"/>
                <a:cs typeface="Arial"/>
              </a:rPr>
              <a:t> </a:t>
            </a:r>
            <a:r>
              <a:rPr sz="2400" spc="-5" dirty="0">
                <a:latin typeface="Arial"/>
                <a:cs typeface="Arial"/>
              </a:rPr>
              <a:t>C)</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Carries size as part of address, but lacks</a:t>
            </a:r>
            <a:r>
              <a:rPr sz="2400" spc="50" dirty="0">
                <a:latin typeface="Arial"/>
                <a:cs typeface="Arial"/>
              </a:rPr>
              <a:t> </a:t>
            </a:r>
            <a:r>
              <a:rPr sz="2400" spc="-5" dirty="0">
                <a:latin typeface="Arial"/>
                <a:cs typeface="Arial"/>
              </a:rPr>
              <a:t>flexibility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Called classful (vs. classless)</a:t>
            </a:r>
            <a:r>
              <a:rPr sz="2400" spc="25" dirty="0">
                <a:latin typeface="Arial"/>
                <a:cs typeface="Arial"/>
              </a:rPr>
              <a:t> </a:t>
            </a:r>
            <a:r>
              <a:rPr sz="2400" spc="-5" dirty="0">
                <a:latin typeface="Arial"/>
                <a:cs typeface="Arial"/>
              </a:rPr>
              <a:t>addressing</a:t>
            </a:r>
            <a:endParaRPr sz="2400">
              <a:latin typeface="Arial"/>
              <a:cs typeface="Arial"/>
            </a:endParaRPr>
          </a:p>
        </p:txBody>
      </p:sp>
      <p:grpSp>
        <p:nvGrpSpPr>
          <p:cNvPr id="4" name="object 4"/>
          <p:cNvGrpSpPr/>
          <p:nvPr/>
        </p:nvGrpSpPr>
        <p:grpSpPr>
          <a:xfrm>
            <a:off x="1600961" y="3394709"/>
            <a:ext cx="6965950" cy="3194050"/>
            <a:chOff x="1600961" y="3394709"/>
            <a:chExt cx="6965950" cy="3194050"/>
          </a:xfrm>
        </p:grpSpPr>
        <p:pic>
          <p:nvPicPr>
            <p:cNvPr id="5" name="object 5"/>
            <p:cNvPicPr/>
            <p:nvPr/>
          </p:nvPicPr>
          <p:blipFill>
            <a:blip r:embed="rId2" cstate="print"/>
            <a:stretch>
              <a:fillRect/>
            </a:stretch>
          </p:blipFill>
          <p:spPr>
            <a:xfrm>
              <a:off x="1600961" y="3394709"/>
              <a:ext cx="6772656" cy="979170"/>
            </a:xfrm>
            <a:prstGeom prst="rect">
              <a:avLst/>
            </a:prstGeom>
          </p:spPr>
        </p:pic>
        <p:pic>
          <p:nvPicPr>
            <p:cNvPr id="6" name="object 6"/>
            <p:cNvPicPr/>
            <p:nvPr/>
          </p:nvPicPr>
          <p:blipFill>
            <a:blip r:embed="rId3" cstate="print"/>
            <a:stretch>
              <a:fillRect/>
            </a:stretch>
          </p:blipFill>
          <p:spPr>
            <a:xfrm>
              <a:off x="1760219" y="4373879"/>
              <a:ext cx="6806184" cy="2214372"/>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4007" y="728726"/>
            <a:ext cx="4849495" cy="574040"/>
          </a:xfrm>
          <a:prstGeom prst="rect">
            <a:avLst/>
          </a:prstGeom>
        </p:spPr>
        <p:txBody>
          <a:bodyPr vert="horz" wrap="square" lIns="0" tIns="12700" rIns="0" bIns="0" rtlCol="0">
            <a:spAutoFit/>
          </a:bodyPr>
          <a:lstStyle/>
          <a:p>
            <a:pPr marL="12700">
              <a:lnSpc>
                <a:spcPct val="100000"/>
              </a:lnSpc>
              <a:spcBef>
                <a:spcPts val="100"/>
              </a:spcBef>
            </a:pPr>
            <a:r>
              <a:rPr dirty="0"/>
              <a:t>IP Addresses </a:t>
            </a:r>
            <a:r>
              <a:rPr spc="-5" dirty="0"/>
              <a:t>(6) </a:t>
            </a:r>
            <a:r>
              <a:rPr dirty="0"/>
              <a:t>–</a:t>
            </a:r>
            <a:r>
              <a:rPr spc="-114" dirty="0"/>
              <a:t> </a:t>
            </a:r>
            <a:r>
              <a:rPr spc="-5" dirty="0"/>
              <a:t>NAT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758188"/>
            <a:ext cx="6837680" cy="164083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NAT (Network Address Translation) box maps one  external IP address to many internal IP addresses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TCP/UDP port to tell connections</a:t>
            </a:r>
            <a:r>
              <a:rPr sz="2400" spc="-15" dirty="0">
                <a:latin typeface="Arial"/>
                <a:cs typeface="Arial"/>
              </a:rPr>
              <a:t> </a:t>
            </a:r>
            <a:r>
              <a:rPr sz="2400" spc="-5" dirty="0">
                <a:latin typeface="Arial"/>
                <a:cs typeface="Arial"/>
              </a:rPr>
              <a:t>apart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Violates layering; very common in homes,</a:t>
            </a:r>
            <a:r>
              <a:rPr sz="2400" dirty="0">
                <a:latin typeface="Arial"/>
                <a:cs typeface="Arial"/>
              </a:rPr>
              <a:t> </a:t>
            </a:r>
            <a:r>
              <a:rPr sz="2400" spc="-5" dirty="0">
                <a:latin typeface="Arial"/>
                <a:cs typeface="Arial"/>
              </a:rPr>
              <a:t>etc.</a:t>
            </a:r>
            <a:endParaRPr sz="2400">
              <a:latin typeface="Arial"/>
              <a:cs typeface="Arial"/>
            </a:endParaRPr>
          </a:p>
        </p:txBody>
      </p:sp>
      <p:pic>
        <p:nvPicPr>
          <p:cNvPr id="5" name="object 5"/>
          <p:cNvPicPr/>
          <p:nvPr/>
        </p:nvPicPr>
        <p:blipFill>
          <a:blip r:embed="rId2" cstate="print"/>
          <a:stretch>
            <a:fillRect/>
          </a:stretch>
        </p:blipFill>
        <p:spPr>
          <a:xfrm>
            <a:off x="943355" y="3633977"/>
            <a:ext cx="8172450" cy="294360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Internet </a:t>
            </a:r>
            <a:r>
              <a:rPr spc="-5" dirty="0"/>
              <a:t>Control </a:t>
            </a:r>
            <a:r>
              <a:rPr dirty="0"/>
              <a:t>Protocols</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2016506"/>
            <a:ext cx="7085965" cy="362331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IP works with the </a:t>
            </a:r>
            <a:r>
              <a:rPr sz="2400" dirty="0">
                <a:latin typeface="Arial"/>
                <a:cs typeface="Arial"/>
              </a:rPr>
              <a:t>help </a:t>
            </a:r>
            <a:r>
              <a:rPr sz="2400" spc="-5" dirty="0">
                <a:latin typeface="Arial"/>
                <a:cs typeface="Arial"/>
              </a:rPr>
              <a:t>of several control protocols: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ICMP</a:t>
            </a:r>
            <a:r>
              <a:rPr sz="2400" spc="-5" dirty="0">
                <a:latin typeface="Arial"/>
                <a:cs typeface="Arial"/>
              </a:rPr>
              <a:t> is </a:t>
            </a:r>
            <a:r>
              <a:rPr sz="2400" dirty="0">
                <a:latin typeface="Arial"/>
                <a:cs typeface="Arial"/>
              </a:rPr>
              <a:t>a </a:t>
            </a:r>
            <a:r>
              <a:rPr sz="2400" spc="-5" dirty="0">
                <a:latin typeface="Arial"/>
                <a:cs typeface="Arial"/>
              </a:rPr>
              <a:t>companion to IP that returns error</a:t>
            </a:r>
            <a:r>
              <a:rPr sz="2400" spc="-25" dirty="0">
                <a:latin typeface="Arial"/>
                <a:cs typeface="Arial"/>
              </a:rPr>
              <a:t> </a:t>
            </a:r>
            <a:r>
              <a:rPr sz="2400" spc="-5" dirty="0">
                <a:latin typeface="Arial"/>
                <a:cs typeface="Arial"/>
              </a:rPr>
              <a:t>info</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10" dirty="0">
                <a:latin typeface="Arial"/>
                <a:cs typeface="Arial"/>
              </a:rPr>
              <a:t>Required, </a:t>
            </a:r>
            <a:r>
              <a:rPr sz="2000" spc="-5" dirty="0">
                <a:latin typeface="Arial"/>
                <a:cs typeface="Arial"/>
              </a:rPr>
              <a:t>and used in many ways, e.g., for</a:t>
            </a:r>
            <a:r>
              <a:rPr sz="2000" spc="-10" dirty="0">
                <a:latin typeface="Arial"/>
                <a:cs typeface="Arial"/>
              </a:rPr>
              <a:t> </a:t>
            </a:r>
            <a:r>
              <a:rPr sz="2000" spc="-5" dirty="0">
                <a:latin typeface="Arial"/>
                <a:cs typeface="Arial"/>
              </a:rPr>
              <a:t>traceroute</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ARP</a:t>
            </a:r>
            <a:r>
              <a:rPr sz="2400" dirty="0">
                <a:latin typeface="Arial"/>
                <a:cs typeface="Arial"/>
              </a:rPr>
              <a:t> </a:t>
            </a:r>
            <a:r>
              <a:rPr sz="2400" spc="-5" dirty="0">
                <a:latin typeface="Arial"/>
                <a:cs typeface="Arial"/>
              </a:rPr>
              <a:t>finds Ethernet address of </a:t>
            </a:r>
            <a:r>
              <a:rPr sz="2400" dirty="0">
                <a:latin typeface="Arial"/>
                <a:cs typeface="Arial"/>
              </a:rPr>
              <a:t>a </a:t>
            </a:r>
            <a:r>
              <a:rPr sz="2400" spc="-5" dirty="0">
                <a:latin typeface="Arial"/>
                <a:cs typeface="Arial"/>
              </a:rPr>
              <a:t>local IP</a:t>
            </a:r>
            <a:r>
              <a:rPr sz="2400" spc="-40" dirty="0">
                <a:latin typeface="Arial"/>
                <a:cs typeface="Arial"/>
              </a:rPr>
              <a:t> </a:t>
            </a:r>
            <a:r>
              <a:rPr sz="2400" spc="-5" dirty="0">
                <a:latin typeface="Arial"/>
                <a:cs typeface="Arial"/>
              </a:rPr>
              <a:t>address</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Glue that is </a:t>
            </a:r>
            <a:r>
              <a:rPr sz="2000" spc="-10" dirty="0">
                <a:latin typeface="Arial"/>
                <a:cs typeface="Arial"/>
              </a:rPr>
              <a:t>needed </a:t>
            </a:r>
            <a:r>
              <a:rPr sz="2000" spc="-5" dirty="0">
                <a:latin typeface="Arial"/>
                <a:cs typeface="Arial"/>
              </a:rPr>
              <a:t>to send any IP</a:t>
            </a:r>
            <a:r>
              <a:rPr sz="2000" spc="-15" dirty="0">
                <a:latin typeface="Arial"/>
                <a:cs typeface="Arial"/>
              </a:rPr>
              <a:t> </a:t>
            </a:r>
            <a:r>
              <a:rPr sz="2000" spc="-10" dirty="0">
                <a:latin typeface="Arial"/>
                <a:cs typeface="Arial"/>
              </a:rPr>
              <a:t>packets</a:t>
            </a:r>
            <a:endParaRPr sz="200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a:t>
            </a:r>
            <a:r>
              <a:rPr sz="2000" spc="-10" dirty="0">
                <a:latin typeface="Arial"/>
                <a:cs typeface="Arial"/>
              </a:rPr>
              <a:t>queries </a:t>
            </a:r>
            <a:r>
              <a:rPr sz="2000" spc="-5" dirty="0">
                <a:latin typeface="Arial"/>
                <a:cs typeface="Arial"/>
              </a:rPr>
              <a:t>an </a:t>
            </a:r>
            <a:r>
              <a:rPr sz="2000" spc="-10" dirty="0">
                <a:latin typeface="Arial"/>
                <a:cs typeface="Arial"/>
              </a:rPr>
              <a:t>address </a:t>
            </a:r>
            <a:r>
              <a:rPr sz="2000" spc="-5" dirty="0">
                <a:latin typeface="Arial"/>
                <a:cs typeface="Arial"/>
              </a:rPr>
              <a:t>and the </a:t>
            </a:r>
            <a:r>
              <a:rPr sz="2000" spc="-10" dirty="0">
                <a:latin typeface="Arial"/>
                <a:cs typeface="Arial"/>
              </a:rPr>
              <a:t>owner</a:t>
            </a:r>
            <a:r>
              <a:rPr sz="2000" spc="20" dirty="0">
                <a:latin typeface="Arial"/>
                <a:cs typeface="Arial"/>
              </a:rPr>
              <a:t> </a:t>
            </a:r>
            <a:r>
              <a:rPr sz="2000" spc="-10" dirty="0">
                <a:latin typeface="Arial"/>
                <a:cs typeface="Arial"/>
              </a:rPr>
              <a:t>replies</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DHCP</a:t>
            </a:r>
            <a:r>
              <a:rPr sz="2400" dirty="0">
                <a:latin typeface="Arial"/>
                <a:cs typeface="Arial"/>
              </a:rPr>
              <a:t> </a:t>
            </a:r>
            <a:r>
              <a:rPr sz="2400" spc="-5" dirty="0">
                <a:latin typeface="Arial"/>
                <a:cs typeface="Arial"/>
              </a:rPr>
              <a:t>assigns </a:t>
            </a:r>
            <a:r>
              <a:rPr sz="2400" dirty="0">
                <a:latin typeface="Arial"/>
                <a:cs typeface="Arial"/>
              </a:rPr>
              <a:t>a </a:t>
            </a:r>
            <a:r>
              <a:rPr sz="2400" spc="-5" dirty="0">
                <a:latin typeface="Arial"/>
                <a:cs typeface="Arial"/>
              </a:rPr>
              <a:t>local IP address to </a:t>
            </a:r>
            <a:r>
              <a:rPr sz="2400" dirty="0">
                <a:latin typeface="Arial"/>
                <a:cs typeface="Arial"/>
              </a:rPr>
              <a:t>a</a:t>
            </a:r>
            <a:r>
              <a:rPr sz="2400" spc="5" dirty="0">
                <a:latin typeface="Arial"/>
                <a:cs typeface="Arial"/>
              </a:rPr>
              <a:t> </a:t>
            </a:r>
            <a:r>
              <a:rPr sz="2400" spc="-5" dirty="0">
                <a:latin typeface="Arial"/>
                <a:cs typeface="Arial"/>
              </a:rPr>
              <a:t>host</a:t>
            </a:r>
            <a:endParaRPr sz="240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Gets host started by </a:t>
            </a:r>
            <a:r>
              <a:rPr sz="2000" spc="-10" dirty="0">
                <a:latin typeface="Arial"/>
                <a:cs typeface="Arial"/>
              </a:rPr>
              <a:t>automatically </a:t>
            </a:r>
            <a:r>
              <a:rPr sz="2000" spc="-5" dirty="0">
                <a:latin typeface="Arial"/>
                <a:cs typeface="Arial"/>
              </a:rPr>
              <a:t>configuring</a:t>
            </a:r>
            <a:r>
              <a:rPr sz="2000" spc="-15" dirty="0">
                <a:latin typeface="Arial"/>
                <a:cs typeface="Arial"/>
              </a:rPr>
              <a:t> </a:t>
            </a:r>
            <a:r>
              <a:rPr sz="2000" spc="-5" dirty="0">
                <a:latin typeface="Arial"/>
                <a:cs typeface="Arial"/>
              </a:rPr>
              <a:t>it</a:t>
            </a:r>
            <a:endParaRPr sz="200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sends request to server, which </a:t>
            </a:r>
            <a:r>
              <a:rPr sz="2000" spc="-10" dirty="0">
                <a:latin typeface="Arial"/>
                <a:cs typeface="Arial"/>
              </a:rPr>
              <a:t>grants </a:t>
            </a:r>
            <a:r>
              <a:rPr sz="2000" spc="-5" dirty="0">
                <a:latin typeface="Arial"/>
                <a:cs typeface="Arial"/>
              </a:rPr>
              <a:t>a</a:t>
            </a:r>
            <a:r>
              <a:rPr sz="2000" spc="-10" dirty="0">
                <a:latin typeface="Arial"/>
                <a:cs typeface="Arial"/>
              </a:rPr>
              <a:t> lease</a:t>
            </a:r>
            <a:endParaRPr sz="20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1450339" y="2092705"/>
            <a:ext cx="734440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Main ICMP </a:t>
            </a:r>
            <a:r>
              <a:rPr sz="2400" spc="-5" dirty="0">
                <a:latin typeface="Arial"/>
                <a:cs typeface="Arial"/>
              </a:rPr>
              <a:t>(Internet Control Message Protocol)</a:t>
            </a:r>
            <a:r>
              <a:rPr sz="2400" spc="-15" dirty="0">
                <a:latin typeface="Arial"/>
                <a:cs typeface="Arial"/>
              </a:rPr>
              <a:t> </a:t>
            </a:r>
            <a:r>
              <a:rPr sz="2400" spc="-5" dirty="0">
                <a:latin typeface="Arial"/>
                <a:cs typeface="Arial"/>
              </a:rPr>
              <a:t>types:</a:t>
            </a:r>
            <a:endParaRPr sz="2400">
              <a:latin typeface="Arial"/>
              <a:cs typeface="Arial"/>
            </a:endParaRPr>
          </a:p>
        </p:txBody>
      </p:sp>
      <p:grpSp>
        <p:nvGrpSpPr>
          <p:cNvPr id="4" name="object 4"/>
          <p:cNvGrpSpPr/>
          <p:nvPr/>
        </p:nvGrpSpPr>
        <p:grpSpPr>
          <a:xfrm>
            <a:off x="456882" y="2743200"/>
            <a:ext cx="9144000" cy="3615690"/>
            <a:chOff x="457200" y="2414777"/>
            <a:chExt cx="9144000" cy="361569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482852" y="2831591"/>
              <a:ext cx="7231380" cy="3198876"/>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993139" y="1624838"/>
            <a:ext cx="770191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ARP (Address Resolution Protocol) lets nodes find target  Ethernet addresses [pink] from their IP</a:t>
            </a:r>
            <a:r>
              <a:rPr sz="2400" spc="10" dirty="0">
                <a:latin typeface="Arial"/>
                <a:cs typeface="Arial"/>
              </a:rPr>
              <a:t> </a:t>
            </a:r>
            <a:r>
              <a:rPr sz="2400" spc="-5" dirty="0">
                <a:latin typeface="Arial"/>
                <a:cs typeface="Arial"/>
              </a:rPr>
              <a:t>addresses</a:t>
            </a:r>
            <a:endParaRPr sz="2400">
              <a:latin typeface="Arial"/>
              <a:cs typeface="Arial"/>
            </a:endParaRPr>
          </a:p>
        </p:txBody>
      </p:sp>
      <p:grpSp>
        <p:nvGrpSpPr>
          <p:cNvPr id="4" name="object 4"/>
          <p:cNvGrpSpPr/>
          <p:nvPr/>
        </p:nvGrpSpPr>
        <p:grpSpPr>
          <a:xfrm>
            <a:off x="1371600" y="2531363"/>
            <a:ext cx="7741920" cy="4237990"/>
            <a:chOff x="1371600" y="2531363"/>
            <a:chExt cx="7741920" cy="4237990"/>
          </a:xfrm>
        </p:grpSpPr>
        <p:pic>
          <p:nvPicPr>
            <p:cNvPr id="5" name="object 5"/>
            <p:cNvPicPr/>
            <p:nvPr/>
          </p:nvPicPr>
          <p:blipFill>
            <a:blip r:embed="rId2" cstate="print"/>
            <a:stretch>
              <a:fillRect/>
            </a:stretch>
          </p:blipFill>
          <p:spPr>
            <a:xfrm>
              <a:off x="1371600" y="2531363"/>
              <a:ext cx="7741919" cy="3800856"/>
            </a:xfrm>
            <a:prstGeom prst="rect">
              <a:avLst/>
            </a:prstGeom>
          </p:spPr>
        </p:pic>
        <p:pic>
          <p:nvPicPr>
            <p:cNvPr id="6" name="object 6"/>
            <p:cNvPicPr/>
            <p:nvPr/>
          </p:nvPicPr>
          <p:blipFill>
            <a:blip r:embed="rId3" cstate="print"/>
            <a:stretch>
              <a:fillRect/>
            </a:stretch>
          </p:blipFill>
          <p:spPr>
            <a:xfrm>
              <a:off x="6769608" y="5953505"/>
              <a:ext cx="1022603" cy="378714"/>
            </a:xfrm>
            <a:prstGeom prst="rect">
              <a:avLst/>
            </a:prstGeom>
          </p:spPr>
        </p:pic>
        <p:sp>
          <p:nvSpPr>
            <p:cNvPr id="7" name="object 7"/>
            <p:cNvSpPr/>
            <p:nvPr/>
          </p:nvSpPr>
          <p:spPr>
            <a:xfrm>
              <a:off x="6765035" y="5948933"/>
              <a:ext cx="1032510" cy="383540"/>
            </a:xfrm>
            <a:custGeom>
              <a:avLst/>
              <a:gdLst/>
              <a:ahLst/>
              <a:cxnLst/>
              <a:rect l="l" t="t" r="r" b="b"/>
              <a:pathLst>
                <a:path w="1032509" h="383539">
                  <a:moveTo>
                    <a:pt x="1032510" y="383286"/>
                  </a:moveTo>
                  <a:lnTo>
                    <a:pt x="1032510" y="4572"/>
                  </a:lnTo>
                  <a:lnTo>
                    <a:pt x="1030986" y="1524"/>
                  </a:lnTo>
                  <a:lnTo>
                    <a:pt x="1027176" y="0"/>
                  </a:lnTo>
                  <a:lnTo>
                    <a:pt x="4572" y="0"/>
                  </a:lnTo>
                  <a:lnTo>
                    <a:pt x="1523" y="1524"/>
                  </a:lnTo>
                  <a:lnTo>
                    <a:pt x="0" y="4572"/>
                  </a:lnTo>
                  <a:lnTo>
                    <a:pt x="0" y="383286"/>
                  </a:lnTo>
                  <a:lnTo>
                    <a:pt x="4572" y="383286"/>
                  </a:lnTo>
                  <a:lnTo>
                    <a:pt x="4572" y="9906"/>
                  </a:lnTo>
                  <a:lnTo>
                    <a:pt x="9906" y="4572"/>
                  </a:lnTo>
                  <a:lnTo>
                    <a:pt x="9906" y="9906"/>
                  </a:lnTo>
                  <a:lnTo>
                    <a:pt x="1022604" y="9906"/>
                  </a:lnTo>
                  <a:lnTo>
                    <a:pt x="1022604" y="4572"/>
                  </a:lnTo>
                  <a:lnTo>
                    <a:pt x="1027176" y="9906"/>
                  </a:lnTo>
                  <a:lnTo>
                    <a:pt x="1027176" y="383286"/>
                  </a:lnTo>
                  <a:lnTo>
                    <a:pt x="1032510" y="383286"/>
                  </a:lnTo>
                  <a:close/>
                </a:path>
                <a:path w="1032509" h="383539">
                  <a:moveTo>
                    <a:pt x="9906" y="9906"/>
                  </a:moveTo>
                  <a:lnTo>
                    <a:pt x="9906" y="4572"/>
                  </a:lnTo>
                  <a:lnTo>
                    <a:pt x="4572" y="9906"/>
                  </a:lnTo>
                  <a:lnTo>
                    <a:pt x="9906" y="9906"/>
                  </a:lnTo>
                  <a:close/>
                </a:path>
                <a:path w="1032509" h="383539">
                  <a:moveTo>
                    <a:pt x="9906" y="383286"/>
                  </a:moveTo>
                  <a:lnTo>
                    <a:pt x="9906" y="9906"/>
                  </a:lnTo>
                  <a:lnTo>
                    <a:pt x="4572" y="9906"/>
                  </a:lnTo>
                  <a:lnTo>
                    <a:pt x="4572" y="383286"/>
                  </a:lnTo>
                  <a:lnTo>
                    <a:pt x="9906" y="383286"/>
                  </a:lnTo>
                  <a:close/>
                </a:path>
                <a:path w="1032509" h="383539">
                  <a:moveTo>
                    <a:pt x="1027176" y="9906"/>
                  </a:moveTo>
                  <a:lnTo>
                    <a:pt x="1022604" y="4572"/>
                  </a:lnTo>
                  <a:lnTo>
                    <a:pt x="1022604" y="9906"/>
                  </a:lnTo>
                  <a:lnTo>
                    <a:pt x="1027176" y="9906"/>
                  </a:lnTo>
                  <a:close/>
                </a:path>
                <a:path w="1032509" h="383539">
                  <a:moveTo>
                    <a:pt x="1027176" y="383286"/>
                  </a:moveTo>
                  <a:lnTo>
                    <a:pt x="1027176" y="9906"/>
                  </a:lnTo>
                  <a:lnTo>
                    <a:pt x="1022604" y="9906"/>
                  </a:lnTo>
                  <a:lnTo>
                    <a:pt x="1022604" y="383286"/>
                  </a:lnTo>
                  <a:lnTo>
                    <a:pt x="1027176" y="383286"/>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2460451" y="6332219"/>
              <a:ext cx="5342755" cy="436589"/>
            </a:xfrm>
            <a:prstGeom prst="rect">
              <a:avLst/>
            </a:prstGeom>
          </p:spPr>
        </p:pic>
        <p:pic>
          <p:nvPicPr>
            <p:cNvPr id="9" name="object 9"/>
            <p:cNvPicPr/>
            <p:nvPr/>
          </p:nvPicPr>
          <p:blipFill>
            <a:blip r:embed="rId5" cstate="print"/>
            <a:stretch>
              <a:fillRect/>
            </a:stretch>
          </p:blipFill>
          <p:spPr>
            <a:xfrm>
              <a:off x="6769608" y="6332219"/>
              <a:ext cx="1022603" cy="418337"/>
            </a:xfrm>
            <a:prstGeom prst="rect">
              <a:avLst/>
            </a:prstGeom>
          </p:spPr>
        </p:pic>
        <p:sp>
          <p:nvSpPr>
            <p:cNvPr id="10" name="object 10"/>
            <p:cNvSpPr/>
            <p:nvPr/>
          </p:nvSpPr>
          <p:spPr>
            <a:xfrm>
              <a:off x="6765035" y="6332219"/>
              <a:ext cx="1032510" cy="422909"/>
            </a:xfrm>
            <a:custGeom>
              <a:avLst/>
              <a:gdLst/>
              <a:ahLst/>
              <a:cxnLst/>
              <a:rect l="l" t="t" r="r" b="b"/>
              <a:pathLst>
                <a:path w="1032509" h="422909">
                  <a:moveTo>
                    <a:pt x="9906" y="413003"/>
                  </a:moveTo>
                  <a:lnTo>
                    <a:pt x="9906" y="0"/>
                  </a:lnTo>
                  <a:lnTo>
                    <a:pt x="0" y="0"/>
                  </a:lnTo>
                  <a:lnTo>
                    <a:pt x="0" y="418337"/>
                  </a:lnTo>
                  <a:lnTo>
                    <a:pt x="1524" y="421385"/>
                  </a:lnTo>
                  <a:lnTo>
                    <a:pt x="4572" y="422909"/>
                  </a:lnTo>
                  <a:lnTo>
                    <a:pt x="4572" y="413003"/>
                  </a:lnTo>
                  <a:lnTo>
                    <a:pt x="9906" y="413003"/>
                  </a:lnTo>
                  <a:close/>
                </a:path>
                <a:path w="1032509" h="422909">
                  <a:moveTo>
                    <a:pt x="1027176" y="413003"/>
                  </a:moveTo>
                  <a:lnTo>
                    <a:pt x="4572" y="413003"/>
                  </a:lnTo>
                  <a:lnTo>
                    <a:pt x="9906" y="418337"/>
                  </a:lnTo>
                  <a:lnTo>
                    <a:pt x="9906" y="422909"/>
                  </a:lnTo>
                  <a:lnTo>
                    <a:pt x="1022604" y="422909"/>
                  </a:lnTo>
                  <a:lnTo>
                    <a:pt x="1022604" y="418337"/>
                  </a:lnTo>
                  <a:lnTo>
                    <a:pt x="1027176" y="413003"/>
                  </a:lnTo>
                  <a:close/>
                </a:path>
                <a:path w="1032509" h="422909">
                  <a:moveTo>
                    <a:pt x="9906" y="422909"/>
                  </a:moveTo>
                  <a:lnTo>
                    <a:pt x="9906" y="418337"/>
                  </a:lnTo>
                  <a:lnTo>
                    <a:pt x="4572" y="413003"/>
                  </a:lnTo>
                  <a:lnTo>
                    <a:pt x="4572" y="422909"/>
                  </a:lnTo>
                  <a:lnTo>
                    <a:pt x="9906" y="422909"/>
                  </a:lnTo>
                  <a:close/>
                </a:path>
                <a:path w="1032509" h="422909">
                  <a:moveTo>
                    <a:pt x="1032510" y="418337"/>
                  </a:moveTo>
                  <a:lnTo>
                    <a:pt x="1032510" y="0"/>
                  </a:lnTo>
                  <a:lnTo>
                    <a:pt x="1022604" y="0"/>
                  </a:lnTo>
                  <a:lnTo>
                    <a:pt x="1022604" y="413003"/>
                  </a:lnTo>
                  <a:lnTo>
                    <a:pt x="1027176" y="413003"/>
                  </a:lnTo>
                  <a:lnTo>
                    <a:pt x="1027176" y="422909"/>
                  </a:lnTo>
                  <a:lnTo>
                    <a:pt x="1030986" y="421385"/>
                  </a:lnTo>
                  <a:lnTo>
                    <a:pt x="1032510" y="418337"/>
                  </a:lnTo>
                  <a:close/>
                </a:path>
                <a:path w="1032509" h="422909">
                  <a:moveTo>
                    <a:pt x="1027176" y="422909"/>
                  </a:moveTo>
                  <a:lnTo>
                    <a:pt x="1027176" y="413003"/>
                  </a:lnTo>
                  <a:lnTo>
                    <a:pt x="1022604" y="418337"/>
                  </a:lnTo>
                  <a:lnTo>
                    <a:pt x="1022604" y="422909"/>
                  </a:lnTo>
                  <a:lnTo>
                    <a:pt x="1027176" y="422909"/>
                  </a:lnTo>
                  <a:close/>
                </a:path>
              </a:pathLst>
            </a:custGeom>
            <a:solidFill>
              <a:srgbClr val="000000"/>
            </a:solidFill>
          </p:spPr>
          <p:txBody>
            <a:bodyPr wrap="square" lIns="0" tIns="0" rIns="0" bIns="0" rtlCol="0"/>
            <a:lstStyle/>
            <a:p>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354" y="728726"/>
            <a:ext cx="6171565" cy="574040"/>
          </a:xfrm>
          <a:prstGeom prst="rect">
            <a:avLst/>
          </a:prstGeom>
        </p:spPr>
        <p:txBody>
          <a:bodyPr vert="horz" wrap="square" lIns="0" tIns="12700" rIns="0" bIns="0" rtlCol="0">
            <a:spAutoFit/>
          </a:bodyPr>
          <a:lstStyle/>
          <a:p>
            <a:pPr marL="12700">
              <a:lnSpc>
                <a:spcPct val="100000"/>
              </a:lnSpc>
              <a:spcBef>
                <a:spcPts val="100"/>
              </a:spcBef>
            </a:pPr>
            <a:r>
              <a:rPr spc="-5" dirty="0"/>
              <a:t>Label </a:t>
            </a:r>
            <a:r>
              <a:rPr dirty="0"/>
              <a:t>Switching </a:t>
            </a:r>
            <a:r>
              <a:rPr spc="-5" dirty="0"/>
              <a:t>and </a:t>
            </a:r>
            <a:r>
              <a:rPr dirty="0"/>
              <a:t>MPLS</a:t>
            </a:r>
            <a:r>
              <a:rPr spc="-14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261859"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MPLS (Multi-Protocol Label Switching) sends packets  along established paths; ISPs can use for</a:t>
            </a:r>
            <a:r>
              <a:rPr sz="2400" spc="15" dirty="0">
                <a:latin typeface="Arial"/>
                <a:cs typeface="Arial"/>
              </a:rPr>
              <a:t> </a:t>
            </a:r>
            <a:r>
              <a:rPr sz="2400" spc="-5" dirty="0">
                <a:latin typeface="Arial"/>
                <a:cs typeface="Arial"/>
              </a:rPr>
              <a:t>QoS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Path indicated with label below the IP</a:t>
            </a:r>
            <a:r>
              <a:rPr sz="2400" spc="20" dirty="0">
                <a:latin typeface="Arial"/>
                <a:cs typeface="Arial"/>
              </a:rPr>
              <a:t> </a:t>
            </a:r>
            <a:r>
              <a:rPr sz="2400" spc="-5" dirty="0">
                <a:latin typeface="Arial"/>
                <a:cs typeface="Arial"/>
              </a:rPr>
              <a:t>layer</a:t>
            </a:r>
            <a:endParaRPr sz="2400">
              <a:latin typeface="Arial"/>
              <a:cs typeface="Arial"/>
            </a:endParaRPr>
          </a:p>
        </p:txBody>
      </p:sp>
      <p:grpSp>
        <p:nvGrpSpPr>
          <p:cNvPr id="5" name="object 5"/>
          <p:cNvGrpSpPr/>
          <p:nvPr/>
        </p:nvGrpSpPr>
        <p:grpSpPr>
          <a:xfrm>
            <a:off x="2100072" y="3578505"/>
            <a:ext cx="5878830" cy="2769870"/>
            <a:chOff x="2100072" y="3578505"/>
            <a:chExt cx="5878830" cy="2769870"/>
          </a:xfrm>
        </p:grpSpPr>
        <p:pic>
          <p:nvPicPr>
            <p:cNvPr id="6" name="object 6"/>
            <p:cNvPicPr/>
            <p:nvPr/>
          </p:nvPicPr>
          <p:blipFill>
            <a:blip r:embed="rId2" cstate="print"/>
            <a:stretch>
              <a:fillRect/>
            </a:stretch>
          </p:blipFill>
          <p:spPr>
            <a:xfrm>
              <a:off x="2336045" y="3578505"/>
              <a:ext cx="5406881" cy="795373"/>
            </a:xfrm>
            <a:prstGeom prst="rect">
              <a:avLst/>
            </a:prstGeom>
          </p:spPr>
        </p:pic>
        <p:pic>
          <p:nvPicPr>
            <p:cNvPr id="7" name="object 7"/>
            <p:cNvPicPr/>
            <p:nvPr/>
          </p:nvPicPr>
          <p:blipFill>
            <a:blip r:embed="rId3" cstate="print"/>
            <a:stretch>
              <a:fillRect/>
            </a:stretch>
          </p:blipFill>
          <p:spPr>
            <a:xfrm>
              <a:off x="3190494" y="3947921"/>
              <a:ext cx="845819" cy="425958"/>
            </a:xfrm>
            <a:prstGeom prst="rect">
              <a:avLst/>
            </a:prstGeom>
          </p:spPr>
        </p:pic>
        <p:sp>
          <p:nvSpPr>
            <p:cNvPr id="8" name="object 8"/>
            <p:cNvSpPr/>
            <p:nvPr/>
          </p:nvSpPr>
          <p:spPr>
            <a:xfrm>
              <a:off x="3185922" y="3943349"/>
              <a:ext cx="855344" cy="430530"/>
            </a:xfrm>
            <a:custGeom>
              <a:avLst/>
              <a:gdLst/>
              <a:ahLst/>
              <a:cxnLst/>
              <a:rect l="l" t="t" r="r" b="b"/>
              <a:pathLst>
                <a:path w="855345" h="430529">
                  <a:moveTo>
                    <a:pt x="854963" y="430530"/>
                  </a:moveTo>
                  <a:lnTo>
                    <a:pt x="854963" y="4572"/>
                  </a:lnTo>
                  <a:lnTo>
                    <a:pt x="854202" y="1524"/>
                  </a:lnTo>
                  <a:lnTo>
                    <a:pt x="850391" y="0"/>
                  </a:lnTo>
                  <a:lnTo>
                    <a:pt x="4572" y="0"/>
                  </a:lnTo>
                  <a:lnTo>
                    <a:pt x="1523" y="1524"/>
                  </a:lnTo>
                  <a:lnTo>
                    <a:pt x="0" y="4572"/>
                  </a:lnTo>
                  <a:lnTo>
                    <a:pt x="0" y="430530"/>
                  </a:lnTo>
                  <a:lnTo>
                    <a:pt x="4572" y="430530"/>
                  </a:lnTo>
                  <a:lnTo>
                    <a:pt x="4572" y="9144"/>
                  </a:lnTo>
                  <a:lnTo>
                    <a:pt x="9906" y="4572"/>
                  </a:lnTo>
                  <a:lnTo>
                    <a:pt x="9906" y="9144"/>
                  </a:lnTo>
                  <a:lnTo>
                    <a:pt x="845819" y="9144"/>
                  </a:lnTo>
                  <a:lnTo>
                    <a:pt x="845819" y="4572"/>
                  </a:lnTo>
                  <a:lnTo>
                    <a:pt x="850391" y="9144"/>
                  </a:lnTo>
                  <a:lnTo>
                    <a:pt x="850391" y="430530"/>
                  </a:lnTo>
                  <a:lnTo>
                    <a:pt x="854963" y="430530"/>
                  </a:lnTo>
                  <a:close/>
                </a:path>
                <a:path w="855345" h="430529">
                  <a:moveTo>
                    <a:pt x="9906" y="9144"/>
                  </a:moveTo>
                  <a:lnTo>
                    <a:pt x="9906" y="4572"/>
                  </a:lnTo>
                  <a:lnTo>
                    <a:pt x="4572" y="9144"/>
                  </a:lnTo>
                  <a:lnTo>
                    <a:pt x="9906" y="9144"/>
                  </a:lnTo>
                  <a:close/>
                </a:path>
                <a:path w="855345" h="430529">
                  <a:moveTo>
                    <a:pt x="9906" y="430530"/>
                  </a:moveTo>
                  <a:lnTo>
                    <a:pt x="9906" y="9144"/>
                  </a:lnTo>
                  <a:lnTo>
                    <a:pt x="4572" y="9144"/>
                  </a:lnTo>
                  <a:lnTo>
                    <a:pt x="4572" y="430530"/>
                  </a:lnTo>
                  <a:lnTo>
                    <a:pt x="9906" y="430530"/>
                  </a:lnTo>
                  <a:close/>
                </a:path>
                <a:path w="855345" h="430529">
                  <a:moveTo>
                    <a:pt x="850391" y="9144"/>
                  </a:moveTo>
                  <a:lnTo>
                    <a:pt x="845819" y="4572"/>
                  </a:lnTo>
                  <a:lnTo>
                    <a:pt x="845819" y="9144"/>
                  </a:lnTo>
                  <a:lnTo>
                    <a:pt x="850391" y="9144"/>
                  </a:lnTo>
                  <a:close/>
                </a:path>
                <a:path w="855345" h="430529">
                  <a:moveTo>
                    <a:pt x="850391" y="430530"/>
                  </a:moveTo>
                  <a:lnTo>
                    <a:pt x="850391" y="9144"/>
                  </a:lnTo>
                  <a:lnTo>
                    <a:pt x="845819" y="9144"/>
                  </a:lnTo>
                  <a:lnTo>
                    <a:pt x="845819" y="430530"/>
                  </a:lnTo>
                  <a:lnTo>
                    <a:pt x="850391" y="43053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2325786" y="4373879"/>
              <a:ext cx="5417141" cy="979170"/>
            </a:xfrm>
            <a:prstGeom prst="rect">
              <a:avLst/>
            </a:prstGeom>
          </p:spPr>
        </p:pic>
        <p:pic>
          <p:nvPicPr>
            <p:cNvPr id="10" name="object 10"/>
            <p:cNvPicPr/>
            <p:nvPr/>
          </p:nvPicPr>
          <p:blipFill>
            <a:blip r:embed="rId5" cstate="print"/>
            <a:stretch>
              <a:fillRect/>
            </a:stretch>
          </p:blipFill>
          <p:spPr>
            <a:xfrm>
              <a:off x="3190494" y="4373879"/>
              <a:ext cx="845819" cy="115062"/>
            </a:xfrm>
            <a:prstGeom prst="rect">
              <a:avLst/>
            </a:prstGeom>
          </p:spPr>
        </p:pic>
        <p:sp>
          <p:nvSpPr>
            <p:cNvPr id="11" name="object 11"/>
            <p:cNvSpPr/>
            <p:nvPr/>
          </p:nvSpPr>
          <p:spPr>
            <a:xfrm>
              <a:off x="3185922" y="4373880"/>
              <a:ext cx="855344" cy="120014"/>
            </a:xfrm>
            <a:custGeom>
              <a:avLst/>
              <a:gdLst/>
              <a:ahLst/>
              <a:cxnLst/>
              <a:rect l="l" t="t" r="r" b="b"/>
              <a:pathLst>
                <a:path w="855345" h="120014">
                  <a:moveTo>
                    <a:pt x="9906" y="110489"/>
                  </a:moveTo>
                  <a:lnTo>
                    <a:pt x="9906" y="0"/>
                  </a:lnTo>
                  <a:lnTo>
                    <a:pt x="0" y="0"/>
                  </a:lnTo>
                  <a:lnTo>
                    <a:pt x="0" y="115061"/>
                  </a:lnTo>
                  <a:lnTo>
                    <a:pt x="1524" y="118109"/>
                  </a:lnTo>
                  <a:lnTo>
                    <a:pt x="4572" y="119633"/>
                  </a:lnTo>
                  <a:lnTo>
                    <a:pt x="4572" y="110489"/>
                  </a:lnTo>
                  <a:lnTo>
                    <a:pt x="9906" y="110489"/>
                  </a:lnTo>
                  <a:close/>
                </a:path>
                <a:path w="855345" h="120014">
                  <a:moveTo>
                    <a:pt x="850391" y="110489"/>
                  </a:moveTo>
                  <a:lnTo>
                    <a:pt x="4572" y="110489"/>
                  </a:lnTo>
                  <a:lnTo>
                    <a:pt x="9906" y="115061"/>
                  </a:lnTo>
                  <a:lnTo>
                    <a:pt x="9906" y="119633"/>
                  </a:lnTo>
                  <a:lnTo>
                    <a:pt x="845819" y="119633"/>
                  </a:lnTo>
                  <a:lnTo>
                    <a:pt x="845819" y="115061"/>
                  </a:lnTo>
                  <a:lnTo>
                    <a:pt x="850391" y="110489"/>
                  </a:lnTo>
                  <a:close/>
                </a:path>
                <a:path w="855345" h="120014">
                  <a:moveTo>
                    <a:pt x="9906" y="119633"/>
                  </a:moveTo>
                  <a:lnTo>
                    <a:pt x="9906" y="115061"/>
                  </a:lnTo>
                  <a:lnTo>
                    <a:pt x="4572" y="110489"/>
                  </a:lnTo>
                  <a:lnTo>
                    <a:pt x="4572" y="119633"/>
                  </a:lnTo>
                  <a:lnTo>
                    <a:pt x="9906" y="119633"/>
                  </a:lnTo>
                  <a:close/>
                </a:path>
                <a:path w="855345" h="120014">
                  <a:moveTo>
                    <a:pt x="854963" y="115061"/>
                  </a:moveTo>
                  <a:lnTo>
                    <a:pt x="854963" y="0"/>
                  </a:lnTo>
                  <a:lnTo>
                    <a:pt x="845819" y="0"/>
                  </a:lnTo>
                  <a:lnTo>
                    <a:pt x="845819" y="110489"/>
                  </a:lnTo>
                  <a:lnTo>
                    <a:pt x="850391" y="110489"/>
                  </a:lnTo>
                  <a:lnTo>
                    <a:pt x="850391" y="119633"/>
                  </a:lnTo>
                  <a:lnTo>
                    <a:pt x="854202" y="118109"/>
                  </a:lnTo>
                  <a:lnTo>
                    <a:pt x="854963" y="115061"/>
                  </a:lnTo>
                  <a:close/>
                </a:path>
                <a:path w="855345" h="120014">
                  <a:moveTo>
                    <a:pt x="850391" y="119633"/>
                  </a:moveTo>
                  <a:lnTo>
                    <a:pt x="850391" y="110489"/>
                  </a:lnTo>
                  <a:lnTo>
                    <a:pt x="845819" y="115061"/>
                  </a:lnTo>
                  <a:lnTo>
                    <a:pt x="845819" y="119633"/>
                  </a:lnTo>
                  <a:lnTo>
                    <a:pt x="850391" y="119633"/>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2100072" y="5353050"/>
              <a:ext cx="5878829" cy="995172"/>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591" y="302234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5</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2173" y="312810"/>
            <a:ext cx="7543165" cy="574040"/>
          </a:xfrm>
          <a:prstGeom prst="rect">
            <a:avLst/>
          </a:prstGeom>
        </p:spPr>
        <p:txBody>
          <a:bodyPr vert="horz" wrap="square" lIns="0" tIns="12700" rIns="0" bIns="0" rtlCol="0">
            <a:spAutoFit/>
          </a:bodyPr>
          <a:lstStyle/>
          <a:p>
            <a:pPr marL="12700">
              <a:lnSpc>
                <a:spcPct val="100000"/>
              </a:lnSpc>
              <a:spcBef>
                <a:spcPts val="100"/>
              </a:spcBef>
            </a:pPr>
            <a:r>
              <a:rPr spc="-5" dirty="0"/>
              <a:t>Connectionless </a:t>
            </a:r>
            <a:r>
              <a:rPr dirty="0"/>
              <a:t>Service –</a:t>
            </a:r>
            <a:r>
              <a:rPr spc="-90" dirty="0"/>
              <a:t> </a:t>
            </a:r>
            <a:r>
              <a:rPr spc="-5" dirty="0"/>
              <a:t>Datagrams</a:t>
            </a:r>
          </a:p>
        </p:txBody>
      </p:sp>
      <p:sp>
        <p:nvSpPr>
          <p:cNvPr id="3" name="object 3"/>
          <p:cNvSpPr txBox="1"/>
          <p:nvPr/>
        </p:nvSpPr>
        <p:spPr>
          <a:xfrm>
            <a:off x="1027556" y="1074929"/>
            <a:ext cx="736536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using destination address inside</a:t>
            </a:r>
            <a:r>
              <a:rPr sz="2400" spc="25"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packets may take different</a:t>
            </a:r>
            <a:r>
              <a:rPr sz="2400" spc="20" dirty="0">
                <a:latin typeface="Arial"/>
                <a:cs typeface="Arial"/>
              </a:rPr>
              <a:t> </a:t>
            </a:r>
            <a:r>
              <a:rPr sz="2400" spc="-5" dirty="0">
                <a:latin typeface="Arial"/>
                <a:cs typeface="Arial"/>
              </a:rPr>
              <a:t>paths</a:t>
            </a:r>
            <a:endParaRPr sz="2400" dirty="0">
              <a:latin typeface="Arial"/>
              <a:cs typeface="Arial"/>
            </a:endParaRPr>
          </a:p>
        </p:txBody>
      </p:sp>
      <p:grpSp>
        <p:nvGrpSpPr>
          <p:cNvPr id="21" name="Group 20">
            <a:extLst>
              <a:ext uri="{FF2B5EF4-FFF2-40B4-BE49-F238E27FC236}">
                <a16:creationId xmlns:a16="http://schemas.microsoft.com/office/drawing/2014/main" id="{3999DE48-303C-4558-AEA5-B9B98C42E199}"/>
              </a:ext>
            </a:extLst>
          </p:cNvPr>
          <p:cNvGrpSpPr>
            <a:grpSpLocks noGrp="1" noUngrp="1" noChangeAspect="1"/>
          </p:cNvGrpSpPr>
          <p:nvPr/>
        </p:nvGrpSpPr>
        <p:grpSpPr>
          <a:xfrm>
            <a:off x="1003493" y="2172327"/>
            <a:ext cx="8445307" cy="5019675"/>
            <a:chOff x="685800" y="1109663"/>
            <a:chExt cx="7772400" cy="5019675"/>
          </a:xfrm>
        </p:grpSpPr>
        <p:pic>
          <p:nvPicPr>
            <p:cNvPr id="22" name="Picture 21" descr="05_Page_02.tif">
              <a:extLst>
                <a:ext uri="{FF2B5EF4-FFF2-40B4-BE49-F238E27FC236}">
                  <a16:creationId xmlns:a16="http://schemas.microsoft.com/office/drawing/2014/main" id="{18C556A6-0602-4086-A78D-ED6A335B278B}"/>
                </a:ext>
              </a:extLst>
            </p:cNvPr>
            <p:cNvPicPr>
              <a:picLocks noRot="1" noChangeAspect="1" noMove="1" noResize="1"/>
            </p:cNvPicPr>
            <p:nvPr isPhoto="1"/>
          </p:nvPicPr>
          <p:blipFill>
            <a:blip r:embed="rId2" cstate="print">
              <a:lum/>
            </a:blip>
            <a:stretch>
              <a:fillRect/>
            </a:stretch>
          </p:blipFill>
          <p:spPr>
            <a:xfrm>
              <a:off x="685800" y="1109663"/>
              <a:ext cx="7772400" cy="4638675"/>
            </a:xfrm>
            <a:prstGeom prst="rect">
              <a:avLst/>
            </a:prstGeom>
            <a:noFill/>
            <a:ln>
              <a:noFill/>
            </a:ln>
          </p:spPr>
        </p:pic>
        <p:sp>
          <p:nvSpPr>
            <p:cNvPr id="23" name="Rectangle 22">
              <a:extLst>
                <a:ext uri="{FF2B5EF4-FFF2-40B4-BE49-F238E27FC236}">
                  <a16:creationId xmlns:a16="http://schemas.microsoft.com/office/drawing/2014/main" id="{3A6B2345-ACDF-4901-90E5-0B68C75F2F2D}"/>
                </a:ext>
              </a:extLst>
            </p:cNvPr>
            <p:cNvSpPr/>
            <p:nvPr/>
          </p:nvSpPr>
          <p:spPr>
            <a:xfrm>
              <a:off x="685800" y="5786438"/>
              <a:ext cx="7772400" cy="342900"/>
            </a:xfrm>
            <a:prstGeom prst="rect">
              <a:avLst/>
            </a:prstGeom>
            <a:noFill/>
            <a:ln>
              <a:noFill/>
            </a:ln>
          </p:spPr>
          <p:txBody>
            <a:bodyPr anchor="ctr">
              <a:noAutofit/>
            </a:bodyPr>
            <a:lstStyle/>
            <a:p>
              <a:pPr algn="ctr"/>
              <a:r>
                <a:rPr lang="en-US" sz="2000" dirty="0"/>
                <a:t>Routing within a datagram network.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1777</TotalTime>
  <Words>5922</Words>
  <Application>Microsoft Office PowerPoint</Application>
  <PresentationFormat>Custom</PresentationFormat>
  <Paragraphs>710</Paragraphs>
  <Slides>87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Times New Roman</vt:lpstr>
      <vt:lpstr>Arial</vt:lpstr>
      <vt:lpstr>Calibri</vt:lpstr>
      <vt:lpstr>Office Theme</vt:lpstr>
      <vt:lpstr>Network Layer Chapter 5</vt:lpstr>
      <vt:lpstr>PowerPoint Presentation</vt:lpstr>
      <vt:lpstr>The Network Layer</vt:lpstr>
      <vt:lpstr>Network Layer</vt:lpstr>
      <vt:lpstr>Design Issues</vt:lpstr>
      <vt:lpstr>Store-and-Forward Packet Switching</vt:lpstr>
      <vt:lpstr>Services Provided to the Transport Layer</vt:lpstr>
      <vt:lpstr>Connectionless service: datagrams</vt:lpstr>
      <vt:lpstr>Connectionless Service – Datagrams</vt:lpstr>
      <vt:lpstr>Connection-oriented: Virtual Circuits</vt:lpstr>
      <vt:lpstr>Connection-Oriented – Virtual Circuits</vt:lpstr>
      <vt:lpstr>Comparison of Virtual-Circuits &amp; Datagrams</vt:lpstr>
      <vt:lpstr>Routing Algorithms (1)</vt:lpstr>
      <vt:lpstr>Routing Algorithms</vt:lpstr>
      <vt:lpstr>Routing Algorithms (2)</vt:lpstr>
      <vt:lpstr>Routing Algorithms</vt:lpstr>
      <vt:lpstr>The Optimality Principle</vt:lpstr>
      <vt:lpstr>Shortest Path Algorithm (1)</vt:lpstr>
      <vt:lpstr>Shortest Path Algorithm (2)</vt:lpstr>
      <vt:lpstr>Shortest Path Algorithm (3)</vt:lpstr>
      <vt:lpstr>Shortest Path Algorithm (4)</vt:lpstr>
      <vt:lpstr>Flooding</vt:lpstr>
      <vt:lpstr>Flooding</vt:lpstr>
      <vt:lpstr>Distance Vector Routing (1)</vt:lpstr>
      <vt:lpstr>Distance Vector Routing (1)</vt:lpstr>
      <vt:lpstr>Distance Vector Routing (2)</vt:lpstr>
      <vt:lpstr>The Count-to-Infinity Problem</vt:lpstr>
      <vt:lpstr>Link State Routing (1)</vt:lpstr>
      <vt:lpstr>Link State Routing (2) – LSPs</vt:lpstr>
      <vt:lpstr>Link State Routing (3) – Reliable Flooding</vt:lpstr>
      <vt:lpstr>Hierarchical Routing</vt:lpstr>
      <vt:lpstr>Hierarchical Routing</vt:lpstr>
      <vt:lpstr>Broadcast routing</vt:lpstr>
      <vt:lpstr>Broadcast routing</vt:lpstr>
      <vt:lpstr>Broadcast Routing</vt:lpstr>
      <vt:lpstr>Multicast Routing (1) – Dense Case</vt:lpstr>
      <vt:lpstr>Multicast Routing (1) – Dense Case</vt:lpstr>
      <vt:lpstr>Multicast Routing (2) – Sparse Case</vt:lpstr>
      <vt:lpstr>Anycast Routing</vt:lpstr>
      <vt:lpstr>Routing for Mobile Hosts</vt:lpstr>
      <vt:lpstr>Routing in Ad Hoc Networks</vt:lpstr>
      <vt:lpstr>Congestion Control (1)</vt:lpstr>
      <vt:lpstr>Congestion Control (2)</vt:lpstr>
      <vt:lpstr>Congestion Control (3) – Approaches</vt:lpstr>
      <vt:lpstr>Congestion Control (1)</vt:lpstr>
      <vt:lpstr>Network provisioning</vt:lpstr>
      <vt:lpstr>Traffic-Aware Routing</vt:lpstr>
      <vt:lpstr>Admission Control</vt:lpstr>
      <vt:lpstr>Admission Control</vt:lpstr>
      <vt:lpstr>Traffic Throttling</vt:lpstr>
      <vt:lpstr>Traffic Throttling: feedback mechanisms</vt:lpstr>
      <vt:lpstr>Traffic Throttling: feedback mechanisms</vt:lpstr>
      <vt:lpstr>Load Shedding (1)</vt:lpstr>
      <vt:lpstr>Load Shedding (1)</vt:lpstr>
      <vt:lpstr>Quality of Service</vt:lpstr>
      <vt:lpstr>Quality of Service</vt:lpstr>
      <vt:lpstr>Parameters Defining QoS</vt:lpstr>
      <vt:lpstr>Application Requirements (1)</vt:lpstr>
      <vt:lpstr>Application Requirements (2)</vt:lpstr>
      <vt:lpstr>Application Requirements (3)</vt:lpstr>
      <vt:lpstr>Application Requirements (2)</vt:lpstr>
      <vt:lpstr>Traffic Shaping (1)</vt:lpstr>
      <vt:lpstr>Leaky bucket algorithm</vt:lpstr>
      <vt:lpstr>Leaky and Token buckets</vt:lpstr>
      <vt:lpstr>Token bucket algorithm</vt:lpstr>
      <vt:lpstr>Traffic Shaping (3)</vt:lpstr>
      <vt:lpstr>PowerPoint Presentation</vt:lpstr>
      <vt:lpstr>Packet Scheduling (1)</vt:lpstr>
      <vt:lpstr>Packet Scheduling (1)</vt:lpstr>
      <vt:lpstr>Packet Scheduling (2)</vt:lpstr>
      <vt:lpstr>Admission Control (1)</vt:lpstr>
      <vt:lpstr>Admission Control (2)</vt:lpstr>
      <vt:lpstr>Network Layer in the Internet (1)</vt:lpstr>
      <vt:lpstr>Network Layer in the Internet (2)</vt:lpstr>
      <vt:lpstr>PowerPoint Presentation</vt:lpstr>
      <vt:lpstr>PowerPoint Presentation</vt:lpstr>
      <vt:lpstr>PowerPoint Presentation</vt:lpstr>
      <vt:lpstr>IP Addresses (1) – Prefixes</vt:lpstr>
      <vt:lpstr>IP Addresses (2) – Subnets</vt:lpstr>
      <vt:lpstr>IP Addresses (3) – Aggregation</vt:lpstr>
      <vt:lpstr>IP Addresses (5) – Classful Addresing</vt:lpstr>
      <vt:lpstr>IP Addresses (6) – NAT</vt:lpstr>
      <vt:lpstr>Internet Control Protocols (1)</vt:lpstr>
      <vt:lpstr>PowerPoint Presentation</vt:lpstr>
      <vt:lpstr>PowerPoint Presentation</vt:lpstr>
      <vt:lpstr>Label Switching and MPLS (1)</vt:lpstr>
      <vt:lpstr>Chapter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Chapter5-NetworkLayer.pptx</dc:title>
  <dc:creator>djw</dc:creator>
  <cp:lastModifiedBy>Krishna Reddy P</cp:lastModifiedBy>
  <cp:revision>128</cp:revision>
  <dcterms:created xsi:type="dcterms:W3CDTF">2020-09-27T23:31:56Z</dcterms:created>
  <dcterms:modified xsi:type="dcterms:W3CDTF">2021-11-16T17:23:06Z</dcterms:modified>
</cp:coreProperties>
</file>